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75" r:id="rId3"/>
    <p:sldId id="473" r:id="rId4"/>
    <p:sldId id="477" r:id="rId5"/>
    <p:sldId id="482" r:id="rId6"/>
    <p:sldId id="502" r:id="rId7"/>
    <p:sldId id="504" r:id="rId8"/>
    <p:sldId id="505" r:id="rId9"/>
    <p:sldId id="506" r:id="rId10"/>
    <p:sldId id="507" r:id="rId11"/>
    <p:sldId id="540" r:id="rId12"/>
    <p:sldId id="503" r:id="rId13"/>
    <p:sldId id="543" r:id="rId14"/>
    <p:sldId id="508" r:id="rId15"/>
    <p:sldId id="509" r:id="rId16"/>
    <p:sldId id="541" r:id="rId17"/>
    <p:sldId id="510" r:id="rId18"/>
    <p:sldId id="514" r:id="rId19"/>
    <p:sldId id="517" r:id="rId20"/>
    <p:sldId id="511" r:id="rId21"/>
    <p:sldId id="513" r:id="rId22"/>
    <p:sldId id="516" r:id="rId23"/>
    <p:sldId id="499" r:id="rId24"/>
    <p:sldId id="542" r:id="rId25"/>
    <p:sldId id="391" r:id="rId26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5303" autoAdjust="0"/>
  </p:normalViewPr>
  <p:slideViewPr>
    <p:cSldViewPr>
      <p:cViewPr varScale="1">
        <p:scale>
          <a:sx n="79" d="100"/>
          <a:sy n="79" d="100"/>
        </p:scale>
        <p:origin x="167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7704"/>
    </p:cViewPr>
  </p:sorterViewPr>
  <p:notesViewPr>
    <p:cSldViewPr>
      <p:cViewPr varScale="1">
        <p:scale>
          <a:sx n="49" d="100"/>
          <a:sy n="49" d="100"/>
        </p:scale>
        <p:origin x="29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BBDC7-482B-42DC-B849-57AA0287DDFD}" type="datetime1">
              <a:rPr lang="sv-SE" smtClean="0"/>
              <a:t>2020-03-25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5FA0D-3065-4914-8A43-7E74FE906FC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495185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EAA45-94B2-428C-B179-804AC1CECD1A}" type="datetime1">
              <a:rPr lang="sv-SE" smtClean="0"/>
              <a:t>2020-03-25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07C1A-8303-4254-A97B-CB51F289A9D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522123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E1F37BA-FDCC-4D32-AD49-7A52D8225BAF}" type="datetime1">
              <a:rPr lang="sv-SE" smtClean="0"/>
              <a:t>2020-03-25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E07C1A-8303-4254-A97B-CB51F289A9DD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0791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075671A-B73F-4053-AE1D-0F226444DDF3}" type="datetime1">
              <a:rPr lang="sv-SE" smtClean="0"/>
              <a:t>2020-03-25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E07C1A-8303-4254-A97B-CB51F289A9DD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2251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42A3E66-CE66-412B-8E60-24645ADD454B}" type="datetime1">
              <a:rPr lang="sv-SE" smtClean="0"/>
              <a:t>2020-03-25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E07C1A-8303-4254-A97B-CB51F289A9DD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3031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CFC65F9-48E4-45EC-8982-B2CFE997AF07}" type="datetime1">
              <a:rPr lang="sv-SE" smtClean="0"/>
              <a:t>2020-03-25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E07C1A-8303-4254-A97B-CB51F289A9DD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9678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DF3D020-A19B-4D31-8D8E-64FEC4DE0BAC}" type="datetime1">
              <a:rPr lang="sv-SE" smtClean="0"/>
              <a:t>2020-03-25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07C1A-8303-4254-A97B-CB51F289A9DD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385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BA84-06AB-44AB-AD58-EBA8A32F9B6D}" type="slidenum">
              <a:rPr lang="sv-SE" smtClean="0"/>
              <a:pPr/>
              <a:t>25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67E07E4-3B1F-402B-BBB2-7252CB267C7A}" type="datetime1">
              <a:rPr lang="sv-SE" smtClean="0"/>
              <a:t>2020-03-25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769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10" Type="http://schemas.openxmlformats.org/officeDocument/2006/relationships/tags" Target="../tags/tag9.xml"/><Relationship Id="rId19" Type="http://schemas.openxmlformats.org/officeDocument/2006/relationships/image" Target="../media/image2.emf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7.xml"/><Relationship Id="rId7" Type="http://schemas.openxmlformats.org/officeDocument/2006/relationships/image" Target="../media/image3.emf"/><Relationship Id="rId2" Type="http://schemas.openxmlformats.org/officeDocument/2006/relationships/tags" Target="../tags/tag1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3.emf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>
            <a:grpSpLocks/>
          </p:cNvGrpSpPr>
          <p:nvPr userDrawn="1"/>
        </p:nvGrpSpPr>
        <p:grpSpPr bwMode="auto">
          <a:xfrm>
            <a:off x="6449707" y="0"/>
            <a:ext cx="2694295" cy="6858000"/>
            <a:chOff x="7339" y="0"/>
            <a:chExt cx="4901" cy="15840"/>
          </a:xfrm>
        </p:grpSpPr>
        <p:grpSp>
          <p:nvGrpSpPr>
            <p:cNvPr id="10" name="Group 3"/>
            <p:cNvGrpSpPr>
              <a:grpSpLocks/>
            </p:cNvGrpSpPr>
            <p:nvPr userDrawn="1"/>
          </p:nvGrpSpPr>
          <p:grpSpPr bwMode="auto">
            <a:xfrm>
              <a:off x="7339" y="0"/>
              <a:ext cx="4893" cy="15840"/>
              <a:chOff x="7560" y="0"/>
              <a:chExt cx="4700" cy="15840"/>
            </a:xfrm>
          </p:grpSpPr>
          <p:sp>
            <p:nvSpPr>
              <p:cNvPr id="13" name="Rectangle 4"/>
              <p:cNvSpPr>
                <a:spLocks noChangeArrowheads="1"/>
              </p:cNvSpPr>
              <p:nvPr userDrawn="1"/>
            </p:nvSpPr>
            <p:spPr bwMode="auto">
              <a:xfrm>
                <a:off x="7755" y="0"/>
                <a:ext cx="4505" cy="15840"/>
              </a:xfrm>
              <a:prstGeom prst="rect">
                <a:avLst/>
              </a:prstGeom>
              <a:solidFill>
                <a:srgbClr val="650900">
                  <a:alpha val="75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 dirty="0"/>
              </a:p>
            </p:txBody>
          </p:sp>
          <p:sp>
            <p:nvSpPr>
              <p:cNvPr id="14" name="Rectangle 5" descr="Light vertical"/>
              <p:cNvSpPr>
                <a:spLocks noChangeArrowheads="1"/>
              </p:cNvSpPr>
              <p:nvPr/>
            </p:nvSpPr>
            <p:spPr bwMode="auto">
              <a:xfrm>
                <a:off x="7560" y="8"/>
                <a:ext cx="195" cy="15825"/>
              </a:xfrm>
              <a:prstGeom prst="rect">
                <a:avLst/>
              </a:prstGeom>
              <a:pattFill prst="ltVert">
                <a:fgClr>
                  <a:srgbClr val="860C00">
                    <a:alpha val="75000"/>
                  </a:srgbClr>
                </a:fgClr>
                <a:bgClr>
                  <a:srgbClr val="FFFFFF">
                    <a:alpha val="80000"/>
                  </a:srgbClr>
                </a:bgClr>
              </a:patt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sv-SE" dirty="0"/>
              </a:p>
            </p:txBody>
          </p:sp>
        </p:grp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7344" y="0"/>
              <a:ext cx="4896" cy="39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365760" tIns="182880" rIns="182880" bIns="18288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sv-SE" sz="4800" b="1" dirty="0">
                <a:solidFill>
                  <a:srgbClr val="FFFFFF"/>
                </a:solidFill>
                <a:latin typeface="Cambria" pitchFamily="18" charset="0"/>
                <a:cs typeface="Arial" pitchFamily="34" charset="0"/>
              </a:endParaRPr>
            </a:p>
          </p:txBody>
        </p:sp>
      </p:grp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74931" y="978621"/>
            <a:ext cx="5766655" cy="1470025"/>
          </a:xfrm>
        </p:spPr>
        <p:txBody>
          <a:bodyPr vert="horz" lIns="91440" tIns="45720" rIns="91440" bIns="45720" rtlCol="0">
            <a:normAutofit/>
          </a:bodyPr>
          <a:lstStyle>
            <a:lvl1pPr algn="ctr">
              <a:defRPr lang="sv-SE" sz="3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ct val="20000"/>
              </a:spcBef>
              <a:buFont typeface="Arial" panose="020B0604020202020204" pitchFamily="34" charset="0"/>
            </a:pPr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5107632"/>
            <a:ext cx="5472608" cy="112968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pic>
        <p:nvPicPr>
          <p:cNvPr id="9" name="Platshållare för innehåll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5" y="116632"/>
            <a:ext cx="1181047" cy="6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think-cell Slide" r:id="rId18" imgW="500" imgH="500" progId="">
                  <p:embed/>
                </p:oleObj>
              </mc:Choice>
              <mc:Fallback>
                <p:oleObj name="think-cell Slide" r:id="rId18" imgW="500" imgH="500" progId="">
                  <p:embed/>
                  <p:pic>
                    <p:nvPicPr>
                      <p:cNvPr id="23" name="Object 2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Placeholder 16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115617" y="1196752"/>
            <a:ext cx="7416823" cy="576064"/>
          </a:xfrm>
          <a:noFill/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400" b="1" cap="all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CA" dirty="0"/>
              <a:t>CLICK TO EDIT TEXT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115616" y="1916832"/>
            <a:ext cx="7416823" cy="576064"/>
          </a:xfrm>
          <a:noFill/>
        </p:spPr>
        <p:txBody>
          <a:bodyPr anchor="ctr">
            <a:normAutofit/>
          </a:bodyPr>
          <a:lstStyle>
            <a:lvl1pPr>
              <a:defRPr sz="2400" b="1" cap="all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CA" dirty="0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12" hasCustomPrompt="1"/>
            <p:custDataLst>
              <p:tags r:id="rId5"/>
            </p:custDataLst>
          </p:nvPr>
        </p:nvSpPr>
        <p:spPr>
          <a:xfrm>
            <a:off x="1115616" y="2636912"/>
            <a:ext cx="7416823" cy="576064"/>
          </a:xfrm>
          <a:noFill/>
        </p:spPr>
        <p:txBody>
          <a:bodyPr anchor="ctr">
            <a:normAutofit/>
          </a:bodyPr>
          <a:lstStyle>
            <a:lvl1pPr>
              <a:defRPr sz="2400" b="1" cap="all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CA" dirty="0"/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115616" y="3356992"/>
            <a:ext cx="7416823" cy="576064"/>
          </a:xfrm>
          <a:noFill/>
        </p:spPr>
        <p:txBody>
          <a:bodyPr anchor="ctr">
            <a:normAutofit/>
          </a:bodyPr>
          <a:lstStyle>
            <a:lvl1pPr>
              <a:defRPr sz="2400" b="1" cap="all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CA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4" hasCustomPrompt="1"/>
            <p:custDataLst>
              <p:tags r:id="rId7"/>
            </p:custDataLst>
          </p:nvPr>
        </p:nvSpPr>
        <p:spPr>
          <a:xfrm>
            <a:off x="1115616" y="4077072"/>
            <a:ext cx="7416823" cy="576064"/>
          </a:xfrm>
          <a:noFill/>
        </p:spPr>
        <p:txBody>
          <a:bodyPr anchor="ctr">
            <a:normAutofit/>
          </a:bodyPr>
          <a:lstStyle>
            <a:lvl1pPr>
              <a:defRPr sz="2400" b="1" cap="all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  <p:custDataLst>
              <p:tags r:id="rId8"/>
            </p:custDataLst>
          </p:nvPr>
        </p:nvSpPr>
        <p:spPr>
          <a:xfrm>
            <a:off x="496100" y="1196752"/>
            <a:ext cx="504000" cy="576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14400" rtl="0" eaLnBrk="1" latinLnBrk="0" hangingPunct="1">
              <a:defRPr lang="en-US" sz="1600" b="1" kern="1200" noProof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CA"/>
              <a:t>1</a:t>
            </a:r>
            <a:endParaRPr lang="en-C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6" hasCustomPrompt="1"/>
            <p:custDataLst>
              <p:tags r:id="rId9"/>
            </p:custDataLst>
          </p:nvPr>
        </p:nvSpPr>
        <p:spPr>
          <a:xfrm>
            <a:off x="496100" y="1916848"/>
            <a:ext cx="504000" cy="576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14400" rtl="0" eaLnBrk="1" latinLnBrk="0" hangingPunct="1">
              <a:defRPr lang="en-US" sz="1600" b="1" kern="1200" noProof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CA"/>
              <a:t>2</a:t>
            </a:r>
            <a:endParaRPr lang="en-CA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496100" y="2636944"/>
            <a:ext cx="504000" cy="576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14400" rtl="0" eaLnBrk="1" latinLnBrk="0" hangingPunct="1">
              <a:defRPr lang="en-US" sz="1600" b="1" kern="1200" noProof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CA"/>
              <a:t>3</a:t>
            </a:r>
            <a:endParaRPr lang="en-CA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8" hasCustomPrompt="1"/>
            <p:custDataLst>
              <p:tags r:id="rId11"/>
            </p:custDataLst>
          </p:nvPr>
        </p:nvSpPr>
        <p:spPr>
          <a:xfrm>
            <a:off x="496100" y="3357040"/>
            <a:ext cx="504000" cy="576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14400" rtl="0" eaLnBrk="1" latinLnBrk="0" hangingPunct="1">
              <a:defRPr lang="en-US" sz="1600" b="1" kern="1200" noProof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CA"/>
              <a:t>4</a:t>
            </a:r>
            <a:endParaRPr lang="en-CA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9" hasCustomPrompt="1"/>
            <p:custDataLst>
              <p:tags r:id="rId12"/>
            </p:custDataLst>
          </p:nvPr>
        </p:nvSpPr>
        <p:spPr>
          <a:xfrm>
            <a:off x="496100" y="4077136"/>
            <a:ext cx="504000" cy="576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14400" rtl="0" eaLnBrk="1" latinLnBrk="0" hangingPunct="1">
              <a:defRPr lang="en-US" sz="1600" b="1" kern="1200" noProof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CA"/>
              <a:t>5</a:t>
            </a:r>
            <a:endParaRPr lang="en-CA" dirty="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auto">
          <a:xfrm>
            <a:off x="8939428" y="0"/>
            <a:ext cx="241084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pic>
        <p:nvPicPr>
          <p:cNvPr id="25" name="Platshållare för innehåll 4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6632"/>
            <a:ext cx="1181047" cy="648072"/>
          </a:xfrm>
          <a:prstGeom prst="rect">
            <a:avLst/>
          </a:prstGeom>
        </p:spPr>
      </p:pic>
      <p:sp>
        <p:nvSpPr>
          <p:cNvPr id="30" name="Text Placeholder 16"/>
          <p:cNvSpPr>
            <a:spLocks noGrp="1"/>
          </p:cNvSpPr>
          <p:nvPr>
            <p:ph type="body" sz="quarter" idx="21" hasCustomPrompt="1"/>
            <p:custDataLst>
              <p:tags r:id="rId13"/>
            </p:custDataLst>
          </p:nvPr>
        </p:nvSpPr>
        <p:spPr>
          <a:xfrm>
            <a:off x="1115617" y="4797152"/>
            <a:ext cx="7416823" cy="576064"/>
          </a:xfrm>
          <a:noFill/>
        </p:spPr>
        <p:txBody>
          <a:bodyPr anchor="ctr">
            <a:normAutofit/>
          </a:bodyPr>
          <a:lstStyle>
            <a:lvl1pPr>
              <a:defRPr sz="2400" b="1" cap="all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CA" dirty="0"/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2" hasCustomPrompt="1"/>
            <p:custDataLst>
              <p:tags r:id="rId14"/>
            </p:custDataLst>
          </p:nvPr>
        </p:nvSpPr>
        <p:spPr>
          <a:xfrm>
            <a:off x="496101" y="4797216"/>
            <a:ext cx="504000" cy="576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14400" rtl="0" eaLnBrk="1" latinLnBrk="0" hangingPunct="1">
              <a:defRPr lang="en-US" sz="1600" b="1" kern="1200" noProof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CA" dirty="0"/>
              <a:t>6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3" hasCustomPrompt="1"/>
            <p:custDataLst>
              <p:tags r:id="rId15"/>
            </p:custDataLst>
          </p:nvPr>
        </p:nvSpPr>
        <p:spPr>
          <a:xfrm>
            <a:off x="1115617" y="5517232"/>
            <a:ext cx="7416823" cy="576064"/>
          </a:xfrm>
          <a:noFill/>
        </p:spPr>
        <p:txBody>
          <a:bodyPr anchor="ctr">
            <a:normAutofit/>
          </a:bodyPr>
          <a:lstStyle>
            <a:lvl1pPr>
              <a:defRPr sz="2400" b="1" cap="all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CA" dirty="0"/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24" hasCustomPrompt="1"/>
            <p:custDataLst>
              <p:tags r:id="rId16"/>
            </p:custDataLst>
          </p:nvPr>
        </p:nvSpPr>
        <p:spPr>
          <a:xfrm>
            <a:off x="496101" y="5517296"/>
            <a:ext cx="504000" cy="576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ctr" defTabSz="914400" rtl="0" eaLnBrk="1" latinLnBrk="0" hangingPunct="1">
              <a:defRPr lang="en-US" sz="1600" b="1" kern="1200" noProof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CA" dirty="0"/>
              <a:t>7</a:t>
            </a:r>
          </a:p>
        </p:txBody>
      </p:sp>
      <p:sp>
        <p:nvSpPr>
          <p:cNvPr id="34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253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F13D9FE0-72C0-4D70-B16E-AB3E47D6252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2020-03-25</a:t>
            </a:r>
            <a:endParaRPr lang="sv-SE" dirty="0"/>
          </a:p>
        </p:txBody>
      </p:sp>
      <p:sp>
        <p:nvSpPr>
          <p:cNvPr id="3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Lektion 2: Europeiska upphandlingar – Anbudsskrivning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786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253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57200" y="1152898"/>
            <a:ext cx="8229600" cy="4973266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342900" indent="-342900">
              <a:buFont typeface="Wingdings" panose="05000000000000000000" pitchFamily="2" charset="2"/>
              <a:buChar char="§"/>
              <a:defRPr sz="2000"/>
            </a:lvl2pPr>
            <a:lvl3pPr marL="595313" indent="-285750">
              <a:buFont typeface="Arial" panose="020B0604020202020204" pitchFamily="34" charset="0"/>
              <a:buChar char="•"/>
              <a:tabLst/>
              <a:defRPr sz="1800"/>
            </a:lvl3pPr>
            <a:lvl4pPr defTabSz="981075"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8939428" y="0"/>
            <a:ext cx="241084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pic>
        <p:nvPicPr>
          <p:cNvPr id="10" name="Platshållare för innehåll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6632"/>
            <a:ext cx="1181047" cy="648072"/>
          </a:xfrm>
          <a:prstGeom prst="rect">
            <a:avLst/>
          </a:prstGeom>
        </p:spPr>
      </p:pic>
      <p:sp>
        <p:nvSpPr>
          <p:cNvPr id="1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2020-03-25</a:t>
            </a:r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Lektion 2: Europeiska upphandlingar – Anbudsskrivning</a:t>
            </a:r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F13D9FE0-72C0-4D70-B16E-AB3E47D6252C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253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57200" y="1152898"/>
            <a:ext cx="8229600" cy="2420118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342900" indent="-342900">
              <a:buFont typeface="Wingdings" panose="05000000000000000000" pitchFamily="2" charset="2"/>
              <a:buChar char="§"/>
              <a:defRPr sz="2000"/>
            </a:lvl2pPr>
            <a:lvl3pPr marL="538163" indent="-228600">
              <a:buFont typeface="Arial" panose="020B0604020202020204" pitchFamily="34" charset="0"/>
              <a:buChar char="•"/>
              <a:tabLst/>
              <a:defRPr sz="1800"/>
            </a:lvl3pPr>
            <a:lvl4pPr defTabSz="981075"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8939428" y="0"/>
            <a:ext cx="241084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pic>
        <p:nvPicPr>
          <p:cNvPr id="10" name="Platshållare för innehåll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6632"/>
            <a:ext cx="1181047" cy="648072"/>
          </a:xfrm>
          <a:prstGeom prst="rect">
            <a:avLst/>
          </a:prstGeom>
        </p:spPr>
      </p:pic>
      <p:sp>
        <p:nvSpPr>
          <p:cNvPr id="9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457200" y="3733374"/>
            <a:ext cx="8229600" cy="2420118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285750" indent="-285750">
              <a:buFont typeface="Wingdings" panose="05000000000000000000" pitchFamily="2" charset="2"/>
              <a:buChar char="§"/>
              <a:defRPr sz="2000"/>
            </a:lvl2pPr>
            <a:lvl3pPr marL="538163" indent="-228600">
              <a:buFont typeface="Arial" panose="020B0604020202020204" pitchFamily="34" charset="0"/>
              <a:buChar char="•"/>
              <a:tabLst/>
              <a:defRPr sz="1800"/>
            </a:lvl3pPr>
            <a:lvl4pPr defTabSz="981075"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2020-03-25</a:t>
            </a:r>
            <a:endParaRPr lang="sv-SE" dirty="0"/>
          </a:p>
        </p:txBody>
      </p:sp>
      <p:sp>
        <p:nvSpPr>
          <p:cNvPr id="1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Lektion 2: Europeiska upphandlingar – Anbudsskrivning</a:t>
            </a:r>
            <a:endParaRPr lang="sv-SE" dirty="0"/>
          </a:p>
        </p:txBody>
      </p:sp>
      <p:sp>
        <p:nvSpPr>
          <p:cNvPr id="1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F13D9FE0-72C0-4D70-B16E-AB3E47D6252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900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138734"/>
            <a:ext cx="4038600" cy="4987429"/>
          </a:xfrm>
        </p:spPr>
        <p:txBody>
          <a:bodyPr>
            <a:normAutofit/>
          </a:bodyPr>
          <a:lstStyle>
            <a:lvl1pPr>
              <a:defRPr sz="2400"/>
            </a:lvl1pPr>
            <a:lvl2pPr marL="342900" indent="-342900">
              <a:buFont typeface="Wingdings" panose="05000000000000000000" pitchFamily="2" charset="2"/>
              <a:buChar char="§"/>
              <a:defRPr sz="2000"/>
            </a:lvl2pPr>
            <a:lvl3pPr marL="538163" indent="-228600">
              <a:buFont typeface="Arial" panose="020B0604020202020204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138734"/>
            <a:ext cx="4038600" cy="4987429"/>
          </a:xfrm>
        </p:spPr>
        <p:txBody>
          <a:bodyPr>
            <a:normAutofit/>
          </a:bodyPr>
          <a:lstStyle>
            <a:lvl1pPr>
              <a:defRPr sz="2400"/>
            </a:lvl1pPr>
            <a:lvl2pPr marL="285750" indent="-285750">
              <a:buFont typeface="Wingdings" panose="05000000000000000000" pitchFamily="2" charset="2"/>
              <a:buChar char="§"/>
              <a:defRPr sz="2000"/>
            </a:lvl2pPr>
            <a:lvl3pPr marL="538163" indent="-228600">
              <a:buFont typeface="Arial" panose="020B0604020202020204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8939428" y="0"/>
            <a:ext cx="241084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pic>
        <p:nvPicPr>
          <p:cNvPr id="11" name="Platshållare för innehåll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6632"/>
            <a:ext cx="1181047" cy="648072"/>
          </a:xfrm>
          <a:prstGeom prst="rect">
            <a:avLst/>
          </a:prstGeom>
        </p:spPr>
      </p:pic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2020-03-25</a:t>
            </a:r>
            <a:endParaRPr lang="sv-SE" dirty="0"/>
          </a:p>
        </p:txBody>
      </p:sp>
      <p:sp>
        <p:nvSpPr>
          <p:cNvPr id="1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Lektion 2: Europeiska upphandlingar – Anbudsskrivning</a:t>
            </a:r>
            <a:endParaRPr lang="sv-SE" dirty="0"/>
          </a:p>
        </p:txBody>
      </p:sp>
      <p:sp>
        <p:nvSpPr>
          <p:cNvPr id="1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F13D9FE0-72C0-4D70-B16E-AB3E47D6252C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14" name="Object 1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3059832" y="2758430"/>
            <a:ext cx="3528391" cy="1390650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CA" sz="7200" b="1" i="0" dirty="0">
                <a:solidFill>
                  <a:srgbClr val="808D97"/>
                </a:solidFill>
              </a:rPr>
              <a:t>Q&amp;A</a:t>
            </a:r>
          </a:p>
        </p:txBody>
      </p:sp>
      <p:sp>
        <p:nvSpPr>
          <p:cNvPr id="8" name="Rectangle à coins arrondis 7"/>
          <p:cNvSpPr/>
          <p:nvPr userDrawn="1">
            <p:custDataLst>
              <p:tags r:id="rId4"/>
            </p:custDataLst>
          </p:nvPr>
        </p:nvSpPr>
        <p:spPr>
          <a:xfrm>
            <a:off x="1475656" y="2780928"/>
            <a:ext cx="1512168" cy="1368152"/>
          </a:xfrm>
          <a:prstGeom prst="roundRect">
            <a:avLst/>
          </a:prstGeom>
          <a:solidFill>
            <a:srgbClr val="CC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73050" lvl="0" indent="-273050" algn="ctr" defTabSz="1300163">
              <a:spcBef>
                <a:spcPct val="50000"/>
              </a:spcBef>
              <a:buClr>
                <a:srgbClr val="174A7C"/>
              </a:buClr>
            </a:pPr>
            <a:r>
              <a:rPr lang="en-CA" sz="75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8939428" y="0"/>
            <a:ext cx="241084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pic>
        <p:nvPicPr>
          <p:cNvPr id="9" name="Platshållare för innehåll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6632"/>
            <a:ext cx="1181047" cy="648072"/>
          </a:xfrm>
          <a:prstGeom prst="rect">
            <a:avLst/>
          </a:prstGeom>
        </p:spPr>
      </p:pic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2020-03-25</a:t>
            </a:r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Lektion 2: Europeiska upphandlingar – Anbudsskrivning</a:t>
            </a:r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F13D9FE0-72C0-4D70-B16E-AB3E47D6252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083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Titl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Espace réservé du contenu 13"/>
          <p:cNvSpPr>
            <a:spLocks noGrp="1"/>
          </p:cNvSpPr>
          <p:nvPr>
            <p:ph sz="quarter" idx="13" hasCustomPrompt="1"/>
            <p:custDataLst>
              <p:tags r:id="rId3"/>
            </p:custDataLst>
          </p:nvPr>
        </p:nvSpPr>
        <p:spPr>
          <a:xfrm>
            <a:off x="361106" y="548680"/>
            <a:ext cx="8387358" cy="288032"/>
          </a:xfrm>
        </p:spPr>
        <p:txBody>
          <a:bodyPr lIns="0">
            <a:noAutofit/>
          </a:bodyPr>
          <a:lstStyle>
            <a:lvl1pPr>
              <a:defRPr sz="1600" b="1" cap="all" baseline="0">
                <a:solidFill>
                  <a:srgbClr val="8996A0"/>
                </a:solidFill>
              </a:defRPr>
            </a:lvl1pPr>
          </a:lstStyle>
          <a:p>
            <a:pPr lvl="0"/>
            <a:r>
              <a:rPr lang="en-CA" noProof="0"/>
              <a:t>Click to edit SUB-TITLE</a:t>
            </a:r>
            <a:endParaRPr lang="en-CA" noProof="0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58140" y="188640"/>
            <a:ext cx="8390324" cy="432048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0729" y="1196752"/>
            <a:ext cx="8397735" cy="4752528"/>
          </a:xfrm>
        </p:spPr>
        <p:txBody>
          <a:bodyPr lIns="0" rIns="72000"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buClr>
                <a:srgbClr val="8996A0"/>
              </a:buClr>
              <a:defRPr sz="1400"/>
            </a:lvl2pPr>
            <a:lvl3pPr>
              <a:lnSpc>
                <a:spcPct val="100000"/>
              </a:lnSpc>
              <a:buClr>
                <a:srgbClr val="8996A0"/>
              </a:buClr>
              <a:defRPr sz="1200"/>
            </a:lvl3pPr>
            <a:lvl4pPr>
              <a:lnSpc>
                <a:spcPct val="100000"/>
              </a:lnSpc>
              <a:buClr>
                <a:srgbClr val="8996A0"/>
              </a:buClr>
              <a:defRPr sz="1200"/>
            </a:lvl4pPr>
            <a:lvl5pPr>
              <a:lnSpc>
                <a:spcPts val="1600"/>
              </a:lnSpc>
              <a:buClr>
                <a:srgbClr val="8996A0"/>
              </a:buClr>
              <a:defRPr sz="1600"/>
            </a:lvl5pPr>
          </a:lstStyle>
          <a:p>
            <a:pPr lvl="0"/>
            <a:r>
              <a:rPr lang="en-CA"/>
              <a:t>Click to edit text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  <a:endParaRPr lang="en-CA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360040" y="6309320"/>
            <a:ext cx="323528" cy="360000"/>
          </a:xfrm>
          <a:prstGeom prst="rect">
            <a:avLst/>
          </a:prstGeom>
        </p:spPr>
        <p:txBody>
          <a:bodyPr/>
          <a:lstStyle/>
          <a:p>
            <a:fld id="{CCEA77D5-0B01-41C0-8AB2-471B057BD05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6" y="6308725"/>
            <a:ext cx="6119887" cy="360363"/>
          </a:xfrm>
        </p:spPr>
        <p:txBody>
          <a:bodyPr anchor="ctr">
            <a:noAutofit/>
          </a:bodyPr>
          <a:lstStyle>
            <a:lvl1pPr>
              <a:lnSpc>
                <a:spcPts val="1600"/>
              </a:lnSpc>
              <a:spcBef>
                <a:spcPts val="0"/>
              </a:spcBef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CA"/>
              <a:t>Click to add notes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497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51168746-8832-48FA-B133-6E2A3C656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Lektion 2: Europeiska upphandlingar – Anbudsskrivning</a:t>
            </a:r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2" r:id="rId4"/>
    <p:sldLayoutId id="2147483652" r:id="rId5"/>
    <p:sldLayoutId id="2147483664" r:id="rId6"/>
    <p:sldLayoutId id="2147483665" r:id="rId7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017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9988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noProof="0" dirty="0"/>
              <a:t>Stockholms Spårvägar &amp; SWERIG</a:t>
            </a:r>
            <a:br>
              <a:rPr lang="sv-SE" noProof="0" dirty="0"/>
            </a:br>
            <a:r>
              <a:rPr lang="sv-SE" noProof="0" dirty="0"/>
              <a:t>välkomnar till </a:t>
            </a:r>
            <a:br>
              <a:rPr lang="sv-SE" noProof="0" dirty="0"/>
            </a:br>
            <a:endParaRPr lang="sv-SE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5107632"/>
            <a:ext cx="5472608" cy="1129680"/>
          </a:xfrm>
        </p:spPr>
        <p:txBody>
          <a:bodyPr/>
          <a:lstStyle/>
          <a:p>
            <a:r>
              <a:rPr lang="sv-SE" sz="2800" dirty="0"/>
              <a:t>Lektion 2: Europeiska upphandlingar – Anbudskrivandet</a:t>
            </a:r>
            <a:endParaRPr lang="sv-SE" sz="2800" noProof="0" dirty="0"/>
          </a:p>
        </p:txBody>
      </p:sp>
      <p:pic>
        <p:nvPicPr>
          <p:cNvPr id="14" name="Picture 13" descr="motion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0467" y="2420888"/>
            <a:ext cx="3553533" cy="257386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2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6" y="2420888"/>
            <a:ext cx="4608510" cy="2592288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577797" y="4994754"/>
            <a:ext cx="2554110" cy="1863246"/>
          </a:xfrm>
          <a:prstGeom prst="rect">
            <a:avLst/>
          </a:prstGeom>
          <a:solidFill>
            <a:srgbClr val="650900">
              <a:alpha val="75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square" lIns="365760" tIns="182880" rIns="182880" bIns="18288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1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Stefan Aldborg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1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Affärsutvecklingschef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100" dirty="0" err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ePost</a:t>
            </a:r>
            <a:r>
              <a:rPr lang="sv-SE" sz="11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: stefan.aldborg@ss.se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1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AB Stockholms Spårvägar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2020-03-25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24242" y="0"/>
            <a:ext cx="2619758" cy="17136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65760" tIns="182880" rIns="182880" bIns="18288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4800" b="1" dirty="0">
                <a:solidFill>
                  <a:srgbClr val="FFFFFF"/>
                </a:solidFill>
                <a:latin typeface="Cambria" pitchFamily="18" charset="0"/>
                <a:cs typeface="Arial" pitchFamily="34" charset="0"/>
              </a:rPr>
              <a:t>2020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6">
            <a:extLst>
              <a:ext uri="{FF2B5EF4-FFF2-40B4-BE49-F238E27FC236}">
                <a16:creationId xmlns:a16="http://schemas.microsoft.com/office/drawing/2014/main" id="{9458362B-6CB4-415D-B941-EB1AD7D7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Avsnitt 5 (FU)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554BFD-1249-498E-947F-8E66A36E5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/>
              <a:t>5. Anbudsutvärdering och tilldelningskriterier</a:t>
            </a:r>
          </a:p>
          <a:p>
            <a:pPr lvl="1"/>
            <a:r>
              <a:rPr lang="sv-SE" dirty="0"/>
              <a:t>Som tidigare nämnts skall ska-krav uppfyllas och tilldelningskriterier utvärderas</a:t>
            </a:r>
          </a:p>
          <a:p>
            <a:pPr lvl="1"/>
            <a:r>
              <a:rPr lang="sv-SE" dirty="0"/>
              <a:t>Det finns två tilldelningsgrunder:</a:t>
            </a:r>
          </a:p>
          <a:p>
            <a:pPr lvl="2"/>
            <a:r>
              <a:rPr lang="sv-SE" dirty="0"/>
              <a:t>det ekonomiskt mest fördelaktiga anbudet eller</a:t>
            </a:r>
          </a:p>
          <a:p>
            <a:pPr lvl="2"/>
            <a:r>
              <a:rPr lang="sv-SE" dirty="0"/>
              <a:t>det anbud som har lägst pris</a:t>
            </a:r>
          </a:p>
          <a:p>
            <a:pPr lvl="1"/>
            <a:r>
              <a:rPr lang="sv-SE" dirty="0"/>
              <a:t>Notera att inga kvalificeringsvillkor ingår i utvärderingen</a:t>
            </a:r>
          </a:p>
          <a:p>
            <a:pPr lvl="1"/>
            <a:r>
              <a:rPr lang="sv-SE" dirty="0">
                <a:solidFill>
                  <a:srgbClr val="0070C0"/>
                </a:solidFill>
              </a:rPr>
              <a:t>Utvärdering beskrivs i FU och anger vad som beaktas vid värdering, bedömning och poängsättningen</a:t>
            </a:r>
          </a:p>
          <a:p>
            <a:r>
              <a:rPr lang="sv-SE" dirty="0"/>
              <a:t>Ekonomiskt mest fördelaktiga anbudet</a:t>
            </a:r>
          </a:p>
          <a:p>
            <a:pPr lvl="1"/>
            <a:r>
              <a:rPr lang="sv-SE" dirty="0"/>
              <a:t>Tillämpas när andra aspekter än pris skall värderas, t.ex. kvalitet, funktion, kreativitet och miljö </a:t>
            </a:r>
          </a:p>
          <a:p>
            <a:pPr lvl="1"/>
            <a:r>
              <a:rPr lang="sv-SE" dirty="0"/>
              <a:t>Exempel på tilldelningskriterier:</a:t>
            </a:r>
          </a:p>
          <a:p>
            <a:pPr lvl="2"/>
            <a:r>
              <a:rPr lang="sv-SE" dirty="0"/>
              <a:t>Pris, betalningsvillkor, leveranstid eller tid för genomförande</a:t>
            </a:r>
          </a:p>
          <a:p>
            <a:pPr lvl="2"/>
            <a:r>
              <a:rPr lang="sv-SE" dirty="0"/>
              <a:t>Miljöegenskaper såsom livscykelkostnader, driftkostnader, kostnadseffektivitet och kvalitet</a:t>
            </a:r>
          </a:p>
          <a:p>
            <a:pPr lvl="2"/>
            <a:r>
              <a:rPr lang="sv-SE" dirty="0"/>
              <a:t>Estetiska, funktionella och tekniska egenskaper</a:t>
            </a:r>
          </a:p>
          <a:p>
            <a:pPr lvl="2"/>
            <a:r>
              <a:rPr lang="sv-SE" dirty="0"/>
              <a:t>Service och tekniskt stöd</a:t>
            </a:r>
          </a:p>
          <a:p>
            <a:r>
              <a:rPr lang="sv-SE" dirty="0"/>
              <a:t>Lägst pris</a:t>
            </a:r>
          </a:p>
          <a:p>
            <a:pPr lvl="1"/>
            <a:r>
              <a:rPr lang="sv-SE" dirty="0"/>
              <a:t>Exempel på tilldelningskriterier: </a:t>
            </a:r>
          </a:p>
          <a:p>
            <a:pPr lvl="2"/>
            <a:r>
              <a:rPr lang="sv-SE" dirty="0"/>
              <a:t>Uppdragspris </a:t>
            </a:r>
          </a:p>
          <a:p>
            <a:pPr lvl="3"/>
            <a:r>
              <a:rPr lang="sv-SE" dirty="0"/>
              <a:t>pris per månad, pris per timme etc.</a:t>
            </a:r>
          </a:p>
          <a:p>
            <a:pPr lvl="2"/>
            <a:r>
              <a:rPr lang="sv-SE" dirty="0"/>
              <a:t>Ska-krav uppfyllelse avseende t.ex. kvalitet, miljöegenskaper, livscykelkostnader, betalningsvillkor etc..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5B4D34-716D-4193-B725-DC0D390C5F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/>
              <a:t>2020-03-25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4697FB-D39A-4B97-9C60-5C2645B8E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Lektion 2: Europeiska upphandlingar – Anbudsskrivning</a:t>
            </a:r>
            <a:endParaRPr lang="sv-SE" dirty="0"/>
          </a:p>
        </p:txBody>
      </p:sp>
      <p:sp>
        <p:nvSpPr>
          <p:cNvPr id="6" name="Pil: sparr 5">
            <a:extLst>
              <a:ext uri="{FF2B5EF4-FFF2-40B4-BE49-F238E27FC236}">
                <a16:creationId xmlns:a16="http://schemas.microsoft.com/office/drawing/2014/main" id="{A1C69C0A-4F49-4FC5-9CBE-CCAB2C265830}"/>
              </a:ext>
            </a:extLst>
          </p:cNvPr>
          <p:cNvSpPr/>
          <p:nvPr/>
        </p:nvSpPr>
        <p:spPr>
          <a:xfrm>
            <a:off x="7105917" y="6075744"/>
            <a:ext cx="1580883" cy="645731"/>
          </a:xfrm>
          <a:prstGeom prst="chevr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8000">
                <a:schemeClr val="accent1">
                  <a:tint val="44500"/>
                  <a:satMod val="160000"/>
                  <a:alpha val="85000"/>
                  <a:lumMod val="85000"/>
                  <a:lumOff val="1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b="1" dirty="0">
                <a:solidFill>
                  <a:srgbClr val="FF0000"/>
                </a:solidFill>
              </a:rPr>
              <a:t>Förfrågnings-underlag skickas ut</a:t>
            </a:r>
          </a:p>
        </p:txBody>
      </p:sp>
    </p:spTree>
    <p:extLst>
      <p:ext uri="{BB962C8B-B14F-4D97-AF65-F5344CB8AC3E}">
        <p14:creationId xmlns:p14="http://schemas.microsoft.com/office/powerpoint/2010/main" val="37296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F7F84E31-935A-4171-8BDC-0166058C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Avsnitt 3 (FU)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sym typeface="Wingdings" panose="05000000000000000000" pitchFamily="2" charset="2"/>
            </a:endParaRPr>
          </a:p>
          <a:p>
            <a:r>
              <a:rPr lang="en-US" dirty="0" err="1"/>
              <a:t>Exempel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utvärderingsmodell</a:t>
            </a:r>
            <a:endParaRPr lang="en-US" dirty="0"/>
          </a:p>
        </p:txBody>
      </p:sp>
      <p:sp>
        <p:nvSpPr>
          <p:cNvPr id="14" name="Platshållare för datum 13">
            <a:extLst>
              <a:ext uri="{FF2B5EF4-FFF2-40B4-BE49-F238E27FC236}">
                <a16:creationId xmlns:a16="http://schemas.microsoft.com/office/drawing/2014/main" id="{A8C7ADC5-334C-4FA7-9A22-BA2D765FD9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/>
              <a:t>2020-03-25</a:t>
            </a:r>
            <a:endParaRPr lang="sv-SE" dirty="0"/>
          </a:p>
        </p:txBody>
      </p:sp>
      <p:sp>
        <p:nvSpPr>
          <p:cNvPr id="15" name="Platshållare för sidfot 14">
            <a:extLst>
              <a:ext uri="{FF2B5EF4-FFF2-40B4-BE49-F238E27FC236}">
                <a16:creationId xmlns:a16="http://schemas.microsoft.com/office/drawing/2014/main" id="{C26076B5-6C36-4CC7-B757-00BD96267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Lektion 2: Europeiska upphandlingar – Anbudsskrivning</a:t>
            </a:r>
          </a:p>
        </p:txBody>
      </p:sp>
      <p:pic>
        <p:nvPicPr>
          <p:cNvPr id="16" name="Picture 2" descr="D:\clstahl\Desktop\Abteilungen\Hennigsdorf\Capture Planning &amp; Capture Plans\Capture Plan Roslagsbanan\Price Increment technical quality.jpg">
            <a:extLst>
              <a:ext uri="{FF2B5EF4-FFF2-40B4-BE49-F238E27FC236}">
                <a16:creationId xmlns:a16="http://schemas.microsoft.com/office/drawing/2014/main" id="{F4052138-3C4A-485F-A0C3-BBA74B7E2474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1819275"/>
            <a:ext cx="3897312" cy="3697288"/>
          </a:xfr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467709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936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3D3F7AFA-6819-4BF5-BFBF-F5B8729D9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Avsnitt 5 (FU)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61F1E5-1D21-49F2-9FC7-05535C33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Funktionsbeskrivning och måluppfyllelse</a:t>
            </a:r>
          </a:p>
          <a:p>
            <a:pPr lvl="1"/>
            <a:r>
              <a:rPr lang="sv-SE" dirty="0"/>
              <a:t>Inga genvägar eller antaganden att t.ex. kunden känner er</a:t>
            </a:r>
          </a:p>
          <a:p>
            <a:pPr lvl="1"/>
            <a:r>
              <a:rPr lang="sv-SE" dirty="0"/>
              <a:t>Beakta endast det som anges i förfrågningsunderlaget. </a:t>
            </a:r>
          </a:p>
          <a:p>
            <a:pPr lvl="2"/>
            <a:r>
              <a:rPr lang="sv-SE" dirty="0"/>
              <a:t>De krav som ställs ska kunna verifieras på något sätt… </a:t>
            </a:r>
          </a:p>
          <a:p>
            <a:pPr lvl="3"/>
            <a:r>
              <a:rPr lang="sv-SE" dirty="0"/>
              <a:t>T.ex. krav på att en projektledare ska ha en viss utbildning och som bevis på det krävs ett examensbevis eller kursintyg som styrker detta </a:t>
            </a:r>
          </a:p>
          <a:p>
            <a:pPr lvl="3"/>
            <a:r>
              <a:rPr lang="sv-SE" dirty="0"/>
              <a:t>Alla ställda krav kan inte verifieras genom dokumentation. </a:t>
            </a:r>
          </a:p>
          <a:p>
            <a:pPr lvl="4"/>
            <a:r>
              <a:rPr lang="sv-SE" dirty="0"/>
              <a:t>För vissa krav kan det skriftligen intygas att kravet är uppfyllt. </a:t>
            </a:r>
          </a:p>
          <a:p>
            <a:pPr lvl="4"/>
            <a:r>
              <a:rPr lang="sv-SE" dirty="0"/>
              <a:t>T.ex. genom en beskrivning över hur kravet uppfylls eller kommer att uppfyllas vid avtalsstart.</a:t>
            </a:r>
          </a:p>
          <a:p>
            <a:pPr lvl="3"/>
            <a:r>
              <a:rPr lang="sv-SE" dirty="0"/>
              <a:t>Samtliga krav skall arbetas igenom för att anbudet ska kunna antas – annars automatisk diskvalificering oavsett möjlig uppfyllandebarhet</a:t>
            </a:r>
          </a:p>
          <a:p>
            <a:pPr lvl="1"/>
            <a:r>
              <a:rPr lang="sv-SE" dirty="0"/>
              <a:t>Att tänka på</a:t>
            </a:r>
          </a:p>
          <a:p>
            <a:pPr lvl="2"/>
            <a:r>
              <a:rPr lang="sv-SE" dirty="0">
                <a:solidFill>
                  <a:srgbClr val="0070C0"/>
                </a:solidFill>
              </a:rPr>
              <a:t>Beskrivningar som skrivs bör utvärderas av ett fristående team</a:t>
            </a:r>
          </a:p>
          <a:p>
            <a:pPr lvl="2"/>
            <a:r>
              <a:rPr lang="sv-SE" dirty="0">
                <a:solidFill>
                  <a:srgbClr val="0070C0"/>
                </a:solidFill>
              </a:rPr>
              <a:t>Utvärdera era konkurrenters egenskaper som underlag för er beskrivning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7A2AD51-9813-4EA7-9114-B6387F9409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/>
              <a:t>2020-03-25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A07DBAD-28E0-4B7B-AA10-1403A78EF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Lektion 2: Europeiska upphandlingar – Anbudsskrivning</a:t>
            </a:r>
            <a:endParaRPr lang="sv-SE" dirty="0"/>
          </a:p>
        </p:txBody>
      </p:sp>
      <p:sp>
        <p:nvSpPr>
          <p:cNvPr id="8" name="Pil: sparr 7">
            <a:extLst>
              <a:ext uri="{FF2B5EF4-FFF2-40B4-BE49-F238E27FC236}">
                <a16:creationId xmlns:a16="http://schemas.microsoft.com/office/drawing/2014/main" id="{F5B7656F-3906-4FE4-8DEE-48B17D8E556F}"/>
              </a:ext>
            </a:extLst>
          </p:cNvPr>
          <p:cNvSpPr/>
          <p:nvPr/>
        </p:nvSpPr>
        <p:spPr>
          <a:xfrm>
            <a:off x="7105917" y="6075744"/>
            <a:ext cx="1580883" cy="645731"/>
          </a:xfrm>
          <a:prstGeom prst="chevr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8000">
                <a:schemeClr val="accent1">
                  <a:tint val="44500"/>
                  <a:satMod val="160000"/>
                  <a:alpha val="85000"/>
                  <a:lumMod val="85000"/>
                  <a:lumOff val="1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b="1" dirty="0">
                <a:solidFill>
                  <a:srgbClr val="FF0000"/>
                </a:solidFill>
              </a:rPr>
              <a:t>Förfrågnings-underlag skickas ut</a:t>
            </a:r>
          </a:p>
        </p:txBody>
      </p:sp>
    </p:spTree>
    <p:extLst>
      <p:ext uri="{BB962C8B-B14F-4D97-AF65-F5344CB8AC3E}">
        <p14:creationId xmlns:p14="http://schemas.microsoft.com/office/powerpoint/2010/main" val="2863791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AE837C-C23B-436E-A7CC-12D103E31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Avsnitt 3 (FU)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CB30BD-8387-4406-8310-F19C82C83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Utvärdering</a:t>
            </a:r>
          </a:p>
          <a:p>
            <a:pPr lvl="1"/>
            <a:r>
              <a:rPr lang="sv-SE" sz="1800" dirty="0">
                <a:solidFill>
                  <a:srgbClr val="0070C0"/>
                </a:solidFill>
              </a:rPr>
              <a:t>Utvärdera förslagsvis varje text som ni skriver i en betygsskala</a:t>
            </a:r>
          </a:p>
          <a:p>
            <a:pPr lvl="2"/>
            <a:r>
              <a:rPr lang="sv-SE" sz="1600" dirty="0"/>
              <a:t>Endast tillämpligt om upphandling omfattar kvalitetsbedömning</a:t>
            </a:r>
          </a:p>
          <a:p>
            <a:pPr lvl="2"/>
            <a:r>
              <a:rPr lang="sv-SE" sz="1600" dirty="0">
                <a:solidFill>
                  <a:srgbClr val="0070C0"/>
                </a:solidFill>
              </a:rPr>
              <a:t>Undvik att skriva onödiga självförhärligande texter, var konkret och precis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C39B37-729C-45C6-BDD7-CF91A445B6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/>
              <a:t>2020-03-25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0100E9-20BF-479E-8A78-A0B489C01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Lektion 2: Europeiska upphandlingar – Anbudsskrivning</a:t>
            </a:r>
            <a:endParaRPr lang="sv-SE" dirty="0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CF71BAFD-03F9-4FF3-A17D-F58FAEA87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978332"/>
              </p:ext>
            </p:extLst>
          </p:nvPr>
        </p:nvGraphicFramePr>
        <p:xfrm>
          <a:off x="539552" y="2492896"/>
          <a:ext cx="8134853" cy="34343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387">
                  <a:extLst>
                    <a:ext uri="{9D8B030D-6E8A-4147-A177-3AD203B41FA5}">
                      <a16:colId xmlns:a16="http://schemas.microsoft.com/office/drawing/2014/main" val="4219970438"/>
                    </a:ext>
                  </a:extLst>
                </a:gridCol>
                <a:gridCol w="406195">
                  <a:extLst>
                    <a:ext uri="{9D8B030D-6E8A-4147-A177-3AD203B41FA5}">
                      <a16:colId xmlns:a16="http://schemas.microsoft.com/office/drawing/2014/main" val="2550243692"/>
                    </a:ext>
                  </a:extLst>
                </a:gridCol>
                <a:gridCol w="406195">
                  <a:extLst>
                    <a:ext uri="{9D8B030D-6E8A-4147-A177-3AD203B41FA5}">
                      <a16:colId xmlns:a16="http://schemas.microsoft.com/office/drawing/2014/main" val="3304997921"/>
                    </a:ext>
                  </a:extLst>
                </a:gridCol>
                <a:gridCol w="357559">
                  <a:extLst>
                    <a:ext uri="{9D8B030D-6E8A-4147-A177-3AD203B41FA5}">
                      <a16:colId xmlns:a16="http://schemas.microsoft.com/office/drawing/2014/main" val="55921793"/>
                    </a:ext>
                  </a:extLst>
                </a:gridCol>
                <a:gridCol w="279958">
                  <a:extLst>
                    <a:ext uri="{9D8B030D-6E8A-4147-A177-3AD203B41FA5}">
                      <a16:colId xmlns:a16="http://schemas.microsoft.com/office/drawing/2014/main" val="1436313296"/>
                    </a:ext>
                  </a:extLst>
                </a:gridCol>
                <a:gridCol w="2521788">
                  <a:extLst>
                    <a:ext uri="{9D8B030D-6E8A-4147-A177-3AD203B41FA5}">
                      <a16:colId xmlns:a16="http://schemas.microsoft.com/office/drawing/2014/main" val="23145343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06549683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43783293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07820307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73690073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661082431"/>
                    </a:ext>
                  </a:extLst>
                </a:gridCol>
                <a:gridCol w="451387">
                  <a:extLst>
                    <a:ext uri="{9D8B030D-6E8A-4147-A177-3AD203B41FA5}">
                      <a16:colId xmlns:a16="http://schemas.microsoft.com/office/drawing/2014/main" val="120983043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56055277"/>
                    </a:ext>
                  </a:extLst>
                </a:gridCol>
              </a:tblGrid>
              <a:tr h="181950">
                <a:tc gridSpan="7"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Tender documents – Scoring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 anchor="ctr"/>
                </a:tc>
                <a:extLst>
                  <a:ext uri="{0D108BD9-81ED-4DB2-BD59-A6C34878D82A}">
                    <a16:rowId xmlns:a16="http://schemas.microsoft.com/office/drawing/2014/main" val="426330995"/>
                  </a:ext>
                </a:extLst>
              </a:tr>
              <a:tr h="158786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 dirty="0">
                          <a:effectLst/>
                        </a:rPr>
                        <a:t> 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 anchor="ctr"/>
                </a:tc>
                <a:extLst>
                  <a:ext uri="{0D108BD9-81ED-4DB2-BD59-A6C34878D82A}">
                    <a16:rowId xmlns:a16="http://schemas.microsoft.com/office/drawing/2014/main" val="1663977449"/>
                  </a:ext>
                </a:extLst>
              </a:tr>
              <a:tr h="470626"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 dirty="0" err="1">
                          <a:effectLst/>
                        </a:rPr>
                        <a:t>ToC</a:t>
                      </a:r>
                      <a:endParaRPr lang="sv-SE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Sub1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Sub 2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Sub 3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Sub 4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Title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>
                          <a:effectLst/>
                        </a:rPr>
                        <a:t>Doc identity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 dirty="0">
                          <a:effectLst/>
                        </a:rPr>
                        <a:t>Target, SA</a:t>
                      </a:r>
                      <a:endParaRPr lang="sv-SE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 dirty="0">
                          <a:effectLst/>
                        </a:rPr>
                        <a:t>Target, A and S</a:t>
                      </a:r>
                      <a:endParaRPr lang="sv-SE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 dirty="0">
                          <a:effectLst/>
                        </a:rPr>
                        <a:t>XXX </a:t>
                      </a:r>
                      <a:r>
                        <a:rPr lang="sv-SE" sz="1200" u="none" strike="noStrike" dirty="0" err="1">
                          <a:effectLst/>
                        </a:rPr>
                        <a:t>scoring</a:t>
                      </a:r>
                      <a:r>
                        <a:rPr lang="sv-SE" sz="1200" u="none" strike="noStrike" dirty="0">
                          <a:effectLst/>
                        </a:rPr>
                        <a:t>, </a:t>
                      </a:r>
                      <a:r>
                        <a:rPr lang="sv-SE" sz="1200" u="none" strike="noStrike" dirty="0" err="1">
                          <a:effectLst/>
                        </a:rPr>
                        <a:t>achieved</a:t>
                      </a:r>
                      <a:endParaRPr lang="sv-SE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 dirty="0">
                          <a:effectLst/>
                        </a:rPr>
                        <a:t>YYY </a:t>
                      </a:r>
                      <a:r>
                        <a:rPr lang="sv-SE" sz="1200" u="none" strike="noStrike" dirty="0" err="1">
                          <a:effectLst/>
                        </a:rPr>
                        <a:t>scoring</a:t>
                      </a:r>
                      <a:r>
                        <a:rPr lang="sv-SE" sz="1200" u="none" strike="noStrike" dirty="0">
                          <a:effectLst/>
                        </a:rPr>
                        <a:t>, </a:t>
                      </a:r>
                      <a:r>
                        <a:rPr lang="sv-SE" sz="1200" u="none" strike="noStrike" dirty="0" err="1">
                          <a:effectLst/>
                        </a:rPr>
                        <a:t>achieved</a:t>
                      </a:r>
                      <a:endParaRPr lang="sv-SE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 dirty="0" err="1">
                          <a:effectLst/>
                        </a:rPr>
                        <a:t>Weight</a:t>
                      </a:r>
                      <a:endParaRPr lang="sv-SE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 dirty="0" err="1">
                          <a:effectLst/>
                        </a:rPr>
                        <a:t>Author</a:t>
                      </a:r>
                      <a:endParaRPr lang="sv-SE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 anchor="ctr"/>
                </a:tc>
                <a:extLst>
                  <a:ext uri="{0D108BD9-81ED-4DB2-BD59-A6C34878D82A}">
                    <a16:rowId xmlns:a16="http://schemas.microsoft.com/office/drawing/2014/main" val="1541277057"/>
                  </a:ext>
                </a:extLst>
              </a:tr>
              <a:tr h="158786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 dirty="0">
                          <a:effectLst/>
                        </a:rPr>
                        <a:t> </a:t>
                      </a:r>
                      <a:endParaRPr lang="sv-SE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 dirty="0">
                          <a:effectLst/>
                        </a:rPr>
                        <a:t> </a:t>
                      </a:r>
                      <a:endParaRPr lang="sv-SE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 dirty="0">
                          <a:effectLst/>
                        </a:rPr>
                        <a:t> </a:t>
                      </a:r>
                      <a:endParaRPr lang="sv-SE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 dirty="0">
                          <a:effectLst/>
                        </a:rPr>
                        <a:t> </a:t>
                      </a:r>
                      <a:endParaRPr lang="sv-SE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 dirty="0">
                          <a:effectLst/>
                        </a:rPr>
                        <a:t> </a:t>
                      </a:r>
                      <a:endParaRPr lang="sv-SE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 dirty="0">
                          <a:effectLst/>
                        </a:rPr>
                        <a:t> </a:t>
                      </a:r>
                      <a:endParaRPr lang="sv-SE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 dirty="0">
                          <a:effectLst/>
                        </a:rPr>
                        <a:t> 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 dirty="0">
                          <a:effectLst/>
                        </a:rPr>
                        <a:t>4,65</a:t>
                      </a:r>
                      <a:endParaRPr lang="sv-SE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 dirty="0">
                          <a:effectLst/>
                        </a:rPr>
                        <a:t>3,88</a:t>
                      </a:r>
                      <a:endParaRPr lang="sv-SE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4,81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4,18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 dirty="0">
                          <a:effectLst/>
                        </a:rPr>
                        <a:t> </a:t>
                      </a:r>
                      <a:endParaRPr lang="sv-SE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 anchor="ctr"/>
                </a:tc>
                <a:extLst>
                  <a:ext uri="{0D108BD9-81ED-4DB2-BD59-A6C34878D82A}">
                    <a16:rowId xmlns:a16="http://schemas.microsoft.com/office/drawing/2014/main" val="4171682887"/>
                  </a:ext>
                </a:extLst>
              </a:tr>
              <a:tr h="158786">
                <a:tc gridSpan="6"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 dirty="0">
                          <a:effectLst/>
                        </a:rPr>
                        <a:t>Appendix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sv-SE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sv-SE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sv-SE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 anchor="ctr"/>
                </a:tc>
                <a:extLst>
                  <a:ext uri="{0D108BD9-81ED-4DB2-BD59-A6C34878D82A}">
                    <a16:rowId xmlns:a16="http://schemas.microsoft.com/office/drawing/2014/main" val="3575825898"/>
                  </a:ext>
                </a:extLst>
              </a:tr>
              <a:tr h="314706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 dirty="0">
                          <a:effectLst/>
                        </a:rPr>
                        <a:t> </a:t>
                      </a:r>
                      <a:endParaRPr lang="sv-SE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200" u="none" strike="noStrike" dirty="0">
                          <a:effectLst/>
                        </a:rPr>
                        <a:t>2</a:t>
                      </a:r>
                      <a:endParaRPr lang="sv-SE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 dirty="0">
                          <a:effectLst/>
                        </a:rPr>
                        <a:t> </a:t>
                      </a:r>
                      <a:endParaRPr lang="sv-SE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Vehicles (i.e. corresponding to appendix 1.2)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 anchor="ctr"/>
                </a:tc>
                <a:extLst>
                  <a:ext uri="{0D108BD9-81ED-4DB2-BD59-A6C34878D82A}">
                    <a16:rowId xmlns:a16="http://schemas.microsoft.com/office/drawing/2014/main" val="1174209491"/>
                  </a:ext>
                </a:extLst>
              </a:tr>
              <a:tr h="205192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200" u="none" strike="noStrike">
                          <a:effectLst/>
                        </a:rPr>
                        <a:t>2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Overall properties 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 dirty="0">
                          <a:effectLst/>
                        </a:rPr>
                        <a:t>22200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3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3,78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5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4,4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2%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 dirty="0">
                          <a:effectLst/>
                        </a:rPr>
                        <a:t>AH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 anchor="ctr"/>
                </a:tc>
                <a:extLst>
                  <a:ext uri="{0D108BD9-81ED-4DB2-BD59-A6C34878D82A}">
                    <a16:rowId xmlns:a16="http://schemas.microsoft.com/office/drawing/2014/main" val="3191683317"/>
                  </a:ext>
                </a:extLst>
              </a:tr>
              <a:tr h="178248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 dirty="0">
                          <a:effectLst/>
                        </a:rPr>
                        <a:t> </a:t>
                      </a:r>
                      <a:endParaRPr lang="sv-SE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a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Values on the xxx with the highest yyy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 dirty="0">
                          <a:effectLst/>
                        </a:rPr>
                        <a:t>22201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 dirty="0">
                          <a:effectLst/>
                        </a:rPr>
                        <a:t>4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 dirty="0">
                          <a:effectLst/>
                        </a:rPr>
                        <a:t>AH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 anchor="ctr"/>
                </a:tc>
                <a:extLst>
                  <a:ext uri="{0D108BD9-81ED-4DB2-BD59-A6C34878D82A}">
                    <a16:rowId xmlns:a16="http://schemas.microsoft.com/office/drawing/2014/main" val="861452824"/>
                  </a:ext>
                </a:extLst>
              </a:tr>
              <a:tr h="314706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b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Policy for use of environmentally friendly maintenance methods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 dirty="0">
                          <a:effectLst/>
                        </a:rPr>
                        <a:t>22202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4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 dirty="0">
                          <a:effectLst/>
                        </a:rPr>
                        <a:t> 4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 dirty="0">
                          <a:effectLst/>
                        </a:rPr>
                        <a:t>3 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 dirty="0">
                          <a:effectLst/>
                        </a:rPr>
                        <a:t>AH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 anchor="ctr"/>
                </a:tc>
                <a:extLst>
                  <a:ext uri="{0D108BD9-81ED-4DB2-BD59-A6C34878D82A}">
                    <a16:rowId xmlns:a16="http://schemas.microsoft.com/office/drawing/2014/main" val="4271333219"/>
                  </a:ext>
                </a:extLst>
              </a:tr>
              <a:tr h="314706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c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Description of system for material specification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 dirty="0">
                          <a:effectLst/>
                        </a:rPr>
                        <a:t>22203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4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 dirty="0">
                          <a:effectLst/>
                        </a:rPr>
                        <a:t> 3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 dirty="0">
                          <a:effectLst/>
                        </a:rPr>
                        <a:t>3 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 dirty="0">
                          <a:effectLst/>
                        </a:rPr>
                        <a:t>KJ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 anchor="ctr"/>
                </a:tc>
                <a:extLst>
                  <a:ext uri="{0D108BD9-81ED-4DB2-BD59-A6C34878D82A}">
                    <a16:rowId xmlns:a16="http://schemas.microsoft.com/office/drawing/2014/main" val="3228606557"/>
                  </a:ext>
                </a:extLst>
              </a:tr>
              <a:tr h="205150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Description of D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 dirty="0">
                          <a:effectLst/>
                        </a:rPr>
                        <a:t>22210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 dirty="0">
                          <a:effectLst/>
                        </a:rPr>
                        <a:t>5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4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4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 dirty="0">
                          <a:effectLst/>
                        </a:rPr>
                        <a:t>AH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 anchor="ctr"/>
                </a:tc>
                <a:extLst>
                  <a:ext uri="{0D108BD9-81ED-4DB2-BD59-A6C34878D82A}">
                    <a16:rowId xmlns:a16="http://schemas.microsoft.com/office/drawing/2014/main" val="2050474738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200" u="none" strike="noStrike">
                          <a:effectLst/>
                        </a:rPr>
                        <a:t>2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>
                          <a:effectLst/>
                        </a:rPr>
                        <a:t>Video surveillance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 dirty="0">
                          <a:effectLst/>
                        </a:rPr>
                        <a:t>22220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3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 dirty="0">
                          <a:effectLst/>
                        </a:rPr>
                        <a:t>3 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 dirty="0">
                          <a:effectLst/>
                        </a:rPr>
                        <a:t>4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 dirty="0">
                          <a:effectLst/>
                        </a:rPr>
                        <a:t> 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 dirty="0">
                          <a:effectLst/>
                        </a:rPr>
                        <a:t>MS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 anchor="ctr"/>
                </a:tc>
                <a:extLst>
                  <a:ext uri="{0D108BD9-81ED-4DB2-BD59-A6C34878D82A}">
                    <a16:rowId xmlns:a16="http://schemas.microsoft.com/office/drawing/2014/main" val="318673266"/>
                  </a:ext>
                </a:extLst>
              </a:tr>
              <a:tr h="158786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 dirty="0">
                          <a:effectLst/>
                        </a:rPr>
                        <a:t> </a:t>
                      </a:r>
                      <a:endParaRPr lang="sv-SE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 dirty="0">
                          <a:effectLst/>
                        </a:rPr>
                        <a:t> </a:t>
                      </a:r>
                      <a:endParaRPr lang="sv-SE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 dirty="0">
                          <a:effectLst/>
                        </a:rPr>
                        <a:t> </a:t>
                      </a:r>
                      <a:endParaRPr lang="sv-SE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 dirty="0">
                          <a:effectLst/>
                        </a:rPr>
                        <a:t> </a:t>
                      </a:r>
                      <a:endParaRPr lang="sv-SE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 dirty="0">
                          <a:effectLst/>
                        </a:rPr>
                        <a:t>a</a:t>
                      </a:r>
                      <a:endParaRPr lang="sv-SE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u="none" strike="noStrike" dirty="0" err="1">
                          <a:effectLst/>
                        </a:rPr>
                        <a:t>Guaranteed</a:t>
                      </a:r>
                      <a:r>
                        <a:rPr lang="sv-SE" sz="1200" u="none" strike="noStrike" dirty="0">
                          <a:effectLst/>
                        </a:rPr>
                        <a:t> </a:t>
                      </a:r>
                      <a:r>
                        <a:rPr lang="sv-SE" sz="1200" u="none" strike="noStrike" dirty="0" err="1">
                          <a:effectLst/>
                        </a:rPr>
                        <a:t>technical</a:t>
                      </a:r>
                      <a:r>
                        <a:rPr lang="sv-SE" sz="1200" u="none" strike="noStrike" dirty="0">
                          <a:effectLst/>
                        </a:rPr>
                        <a:t> </a:t>
                      </a:r>
                      <a:r>
                        <a:rPr lang="sv-SE" sz="1200" u="none" strike="noStrike" dirty="0" err="1">
                          <a:effectLst/>
                        </a:rPr>
                        <a:t>life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 dirty="0">
                          <a:effectLst/>
                        </a:rPr>
                        <a:t>22221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 dirty="0">
                          <a:effectLst/>
                        </a:rPr>
                        <a:t>3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 dirty="0">
                          <a:effectLst/>
                        </a:rPr>
                        <a:t>3 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 dirty="0">
                          <a:effectLst/>
                        </a:rPr>
                        <a:t> 3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u="none" strike="noStrike" dirty="0">
                          <a:effectLst/>
                        </a:rPr>
                        <a:t>MS</a:t>
                      </a:r>
                      <a:endParaRPr lang="sv-S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61" marR="3361" marT="3361" marB="0" anchor="ctr"/>
                </a:tc>
                <a:extLst>
                  <a:ext uri="{0D108BD9-81ED-4DB2-BD59-A6C34878D82A}">
                    <a16:rowId xmlns:a16="http://schemas.microsoft.com/office/drawing/2014/main" val="630997551"/>
                  </a:ext>
                </a:extLst>
              </a:tr>
            </a:tbl>
          </a:graphicData>
        </a:graphic>
      </p:graphicFrame>
      <p:sp>
        <p:nvSpPr>
          <p:cNvPr id="7" name="Pil: sparr 6">
            <a:extLst>
              <a:ext uri="{FF2B5EF4-FFF2-40B4-BE49-F238E27FC236}">
                <a16:creationId xmlns:a16="http://schemas.microsoft.com/office/drawing/2014/main" id="{D982D546-F0B3-4EC7-B162-8A067F2B420F}"/>
              </a:ext>
            </a:extLst>
          </p:cNvPr>
          <p:cNvSpPr/>
          <p:nvPr/>
        </p:nvSpPr>
        <p:spPr>
          <a:xfrm>
            <a:off x="7105917" y="6075744"/>
            <a:ext cx="1580883" cy="645731"/>
          </a:xfrm>
          <a:prstGeom prst="chevr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8000">
                <a:schemeClr val="accent1">
                  <a:tint val="44500"/>
                  <a:satMod val="160000"/>
                  <a:alpha val="85000"/>
                  <a:lumMod val="85000"/>
                  <a:lumOff val="1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b="1" dirty="0">
                <a:solidFill>
                  <a:srgbClr val="FF0000"/>
                </a:solidFill>
              </a:rPr>
              <a:t>Förfrågnings-underlag skickas ut</a:t>
            </a:r>
          </a:p>
        </p:txBody>
      </p:sp>
    </p:spTree>
    <p:extLst>
      <p:ext uri="{BB962C8B-B14F-4D97-AF65-F5344CB8AC3E}">
        <p14:creationId xmlns:p14="http://schemas.microsoft.com/office/powerpoint/2010/main" val="647953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AC1C79EB-C134-4868-BDE4-ED9B7FBFC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Avsnitt 6 (FU)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7F1F4C-0EA4-470C-9B62-0CD68EF4A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/>
              <a:t>6. Kommersiella villkor (avtalsvillkor)</a:t>
            </a:r>
          </a:p>
          <a:p>
            <a:pPr lvl="1"/>
            <a:r>
              <a:rPr lang="sv-SE" dirty="0"/>
              <a:t>Standardavtal vanligt (</a:t>
            </a:r>
            <a:r>
              <a:rPr lang="sv-SE" dirty="0">
                <a:solidFill>
                  <a:srgbClr val="0070C0"/>
                </a:solidFill>
              </a:rPr>
              <a:t>ej justerbara</a:t>
            </a:r>
            <a:r>
              <a:rPr lang="sv-SE" dirty="0"/>
              <a:t>), t.ex. ALOS05 (Allmänna bestämmelser vid Leverans av varor till Offentliga Sektor.)</a:t>
            </a:r>
          </a:p>
          <a:p>
            <a:pPr lvl="1"/>
            <a:r>
              <a:rPr lang="sv-SE" dirty="0"/>
              <a:t>Avtal oftast unika vid omfattande upphandlingar. </a:t>
            </a:r>
            <a:r>
              <a:rPr lang="sv-SE" dirty="0">
                <a:solidFill>
                  <a:srgbClr val="0070C0"/>
                </a:solidFill>
              </a:rPr>
              <a:t>Fodrar juristhjälp och riskutvärdering. </a:t>
            </a:r>
          </a:p>
          <a:p>
            <a:r>
              <a:rPr lang="sv-SE" dirty="0"/>
              <a:t>Följande klausuler kan ingå i avtalet.</a:t>
            </a:r>
          </a:p>
          <a:p>
            <a:pPr lvl="1"/>
            <a:r>
              <a:rPr lang="sv-SE" dirty="0"/>
              <a:t>Avtalsparter, avtalsperiod, avtalshandlingar med inbördes rangordning och ev. optioner</a:t>
            </a:r>
          </a:p>
          <a:p>
            <a:pPr lvl="1"/>
            <a:r>
              <a:rPr lang="sv-SE" dirty="0"/>
              <a:t>Kontaktperson, leveransvillkor, ändringar och tillägg under avtalsperioden</a:t>
            </a:r>
          </a:p>
          <a:p>
            <a:pPr lvl="1"/>
            <a:r>
              <a:rPr lang="sv-SE" dirty="0"/>
              <a:t>Pris och prisjustering, betalningsvillkor, dröjsmålhantering, leveranskontroll och faktureringsvillkor</a:t>
            </a:r>
          </a:p>
          <a:p>
            <a:pPr lvl="1"/>
            <a:r>
              <a:rPr lang="sv-SE" dirty="0"/>
              <a:t>Immateriella rättigheter, begränsning av publicering och marknadsföring, överlåtelse av rättigheter och skyldigheter</a:t>
            </a:r>
          </a:p>
          <a:p>
            <a:pPr lvl="1"/>
            <a:r>
              <a:rPr lang="sv-SE" dirty="0"/>
              <a:t>Underleverantörer roll och ansvar</a:t>
            </a:r>
          </a:p>
          <a:p>
            <a:pPr lvl="1"/>
            <a:r>
              <a:rPr lang="sv-SE" dirty="0"/>
              <a:t>Hantering och ansvar vid fel eller brister</a:t>
            </a:r>
          </a:p>
          <a:p>
            <a:pPr lvl="1"/>
            <a:r>
              <a:rPr lang="sv-SE" dirty="0"/>
              <a:t>Produktförändringar under avtalstiden</a:t>
            </a:r>
          </a:p>
          <a:p>
            <a:pPr lvl="1"/>
            <a:r>
              <a:rPr lang="sv-SE" dirty="0"/>
              <a:t>Ansvarsförsäkring, force majeure, skadestånd och viten (bonus - </a:t>
            </a:r>
            <a:r>
              <a:rPr lang="sv-SE" dirty="0" err="1"/>
              <a:t>malus</a:t>
            </a:r>
            <a:r>
              <a:rPr lang="sv-SE" dirty="0"/>
              <a:t>), hävning och tvistlösningar</a:t>
            </a:r>
          </a:p>
          <a:p>
            <a:pPr lvl="1"/>
            <a:r>
              <a:rPr lang="sv-SE" dirty="0"/>
              <a:t>Villkor för samarbete (det vill säga hur avtalet kommer att följas upp av avtalsparter)</a:t>
            </a:r>
          </a:p>
          <a:p>
            <a:r>
              <a:rPr lang="sv-SE" dirty="0"/>
              <a:t>Övrigt</a:t>
            </a:r>
          </a:p>
          <a:p>
            <a:pPr lvl="1"/>
            <a:r>
              <a:rPr lang="sv-SE" dirty="0">
                <a:solidFill>
                  <a:srgbClr val="0070C0"/>
                </a:solidFill>
              </a:rPr>
              <a:t>Ev. en checklista över de dokument som ska bifogas anbudet - annars gör en egen</a:t>
            </a:r>
          </a:p>
          <a:p>
            <a:pPr lvl="1"/>
            <a:r>
              <a:rPr lang="sv-SE" dirty="0">
                <a:solidFill>
                  <a:srgbClr val="0070C0"/>
                </a:solidFill>
              </a:rPr>
              <a:t>Ev. ett anbudsformulär med samtliga krav som ska besvaras - annars gör en egen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322414-DAB8-422A-AE23-BA67E99FCE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/>
              <a:t>2020-03-25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4AC4459-39BF-44B0-AC6D-B025447D1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Lektion 2: Europeiska upphandlingar – Anbudsskrivning</a:t>
            </a:r>
            <a:endParaRPr lang="sv-SE" dirty="0"/>
          </a:p>
        </p:txBody>
      </p:sp>
      <p:sp>
        <p:nvSpPr>
          <p:cNvPr id="6" name="Pil: sparr 5">
            <a:extLst>
              <a:ext uri="{FF2B5EF4-FFF2-40B4-BE49-F238E27FC236}">
                <a16:creationId xmlns:a16="http://schemas.microsoft.com/office/drawing/2014/main" id="{BE152743-6EE8-4311-8E84-1000FFBFADFB}"/>
              </a:ext>
            </a:extLst>
          </p:cNvPr>
          <p:cNvSpPr/>
          <p:nvPr/>
        </p:nvSpPr>
        <p:spPr>
          <a:xfrm>
            <a:off x="7105917" y="6075744"/>
            <a:ext cx="1580883" cy="645731"/>
          </a:xfrm>
          <a:prstGeom prst="chevr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8000">
                <a:schemeClr val="accent1">
                  <a:tint val="44500"/>
                  <a:satMod val="160000"/>
                  <a:alpha val="85000"/>
                  <a:lumMod val="85000"/>
                  <a:lumOff val="1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b="1" dirty="0">
                <a:solidFill>
                  <a:srgbClr val="FF0000"/>
                </a:solidFill>
              </a:rPr>
              <a:t>Förfrågnings-underlag skickas ut</a:t>
            </a:r>
          </a:p>
        </p:txBody>
      </p:sp>
    </p:spTree>
    <p:extLst>
      <p:ext uri="{BB962C8B-B14F-4D97-AF65-F5344CB8AC3E}">
        <p14:creationId xmlns:p14="http://schemas.microsoft.com/office/powerpoint/2010/main" val="2547473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D53EE8-2C25-4A48-9F8A-BA317F74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Anbud - Frågor och svar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17C29F-DAE3-44EF-A9BF-DB81BEB8A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Generellt</a:t>
            </a:r>
          </a:p>
          <a:p>
            <a:pPr lvl="1"/>
            <a:r>
              <a:rPr lang="sv-SE" dirty="0">
                <a:solidFill>
                  <a:srgbClr val="0070C0"/>
                </a:solidFill>
              </a:rPr>
              <a:t>Skriv frågor om förfrågningsunderlaget så tidigt som möjligt.</a:t>
            </a:r>
          </a:p>
          <a:p>
            <a:pPr lvl="2"/>
            <a:r>
              <a:rPr lang="sv-SE" dirty="0"/>
              <a:t>En fråga för mycket bättre än en för litet. Undvik dock självklarheter.</a:t>
            </a:r>
          </a:p>
          <a:p>
            <a:pPr lvl="1"/>
            <a:r>
              <a:rPr lang="sv-SE" dirty="0"/>
              <a:t>Svaren på frågor kommer senast sex dagar före anbudsinlämning. Besvaras löpande i mån av antal.</a:t>
            </a:r>
          </a:p>
          <a:p>
            <a:pPr lvl="1"/>
            <a:r>
              <a:rPr lang="sv-SE" dirty="0"/>
              <a:t>Ett sista datum för frågor, ca: 10-15 dagar före anbudsinlämning</a:t>
            </a:r>
          </a:p>
          <a:p>
            <a:r>
              <a:rPr lang="sv-SE" dirty="0"/>
              <a:t>Var någonstans</a:t>
            </a:r>
          </a:p>
          <a:p>
            <a:pPr lvl="1"/>
            <a:r>
              <a:rPr lang="sv-SE" dirty="0"/>
              <a:t>Frågor och svar sker på myndighetens webbplats, mail, annonsorganet eller i upphandlingssystemet, typ </a:t>
            </a:r>
            <a:r>
              <a:rPr lang="sv-SE" dirty="0" err="1"/>
              <a:t>Tendsign</a:t>
            </a:r>
            <a:r>
              <a:rPr lang="sv-SE" dirty="0"/>
              <a:t> (vilket är mest vanligt).</a:t>
            </a:r>
          </a:p>
          <a:p>
            <a:r>
              <a:rPr lang="sv-SE" dirty="0"/>
              <a:t>Fråga som leder till förändring  i annons eller förfrågningsunderlag</a:t>
            </a:r>
          </a:p>
          <a:p>
            <a:pPr lvl="1"/>
            <a:r>
              <a:rPr lang="sv-SE" dirty="0"/>
              <a:t>Visar det sig att annonsen eller förfrågningsunderlaget har brister kan den komma mindre förtydliganden eller rättningar. Dock, …</a:t>
            </a:r>
          </a:p>
          <a:p>
            <a:pPr lvl="2"/>
            <a:r>
              <a:rPr lang="sv-SE" dirty="0"/>
              <a:t>Förutsättningarna för upphandlingen får inte förändras väsentligt.</a:t>
            </a:r>
          </a:p>
          <a:p>
            <a:pPr lvl="2"/>
            <a:r>
              <a:rPr lang="sv-SE" dirty="0"/>
              <a:t>En måttstock kan vara att leverantörer som avstått att lämna anbud efter ändringen bedömer att upphandlingen är av intresse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4A1DBB-8E21-4393-91A5-0FA96D430A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/>
              <a:t>2020-03-25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9AE584-6906-4868-A493-35014C532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Lektion 2: Europeiska upphandlingar – Anbudsskrivning</a:t>
            </a:r>
            <a:endParaRPr lang="sv-SE" dirty="0"/>
          </a:p>
        </p:txBody>
      </p:sp>
      <p:sp>
        <p:nvSpPr>
          <p:cNvPr id="6" name="Pil: sparr 5">
            <a:extLst>
              <a:ext uri="{FF2B5EF4-FFF2-40B4-BE49-F238E27FC236}">
                <a16:creationId xmlns:a16="http://schemas.microsoft.com/office/drawing/2014/main" id="{21C678E4-7707-4A41-AE62-E34E48F7C4D7}"/>
              </a:ext>
            </a:extLst>
          </p:cNvPr>
          <p:cNvSpPr/>
          <p:nvPr/>
        </p:nvSpPr>
        <p:spPr>
          <a:xfrm>
            <a:off x="7105917" y="6075744"/>
            <a:ext cx="1580883" cy="645731"/>
          </a:xfrm>
          <a:prstGeom prst="chevr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8000">
                <a:schemeClr val="accent1">
                  <a:tint val="44500"/>
                  <a:satMod val="160000"/>
                  <a:alpha val="85000"/>
                  <a:lumMod val="85000"/>
                  <a:lumOff val="1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b="1" dirty="0">
                <a:solidFill>
                  <a:srgbClr val="FF0000"/>
                </a:solidFill>
              </a:rPr>
              <a:t>Anbudstid, ev. frågor och svar</a:t>
            </a:r>
          </a:p>
        </p:txBody>
      </p:sp>
    </p:spTree>
    <p:extLst>
      <p:ext uri="{BB962C8B-B14F-4D97-AF65-F5344CB8AC3E}">
        <p14:creationId xmlns:p14="http://schemas.microsoft.com/office/powerpoint/2010/main" val="3512467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E5A2AC-9750-4B9A-AA90-A05E4838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Anbud - Frågor och svar – Exempel 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B3239F9F-67E6-445F-AD5A-FEE22F8EC6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687876"/>
              </p:ext>
            </p:extLst>
          </p:nvPr>
        </p:nvGraphicFramePr>
        <p:xfrm>
          <a:off x="323528" y="1384953"/>
          <a:ext cx="8512225" cy="4582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5017">
                  <a:extLst>
                    <a:ext uri="{9D8B030D-6E8A-4147-A177-3AD203B41FA5}">
                      <a16:colId xmlns:a16="http://schemas.microsoft.com/office/drawing/2014/main" val="1887818073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60251206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925057263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1313434147"/>
                    </a:ext>
                  </a:extLst>
                </a:gridCol>
                <a:gridCol w="3466728">
                  <a:extLst>
                    <a:ext uri="{9D8B030D-6E8A-4147-A177-3AD203B41FA5}">
                      <a16:colId xmlns:a16="http://schemas.microsoft.com/office/drawing/2014/main" val="2532114385"/>
                    </a:ext>
                  </a:extLst>
                </a:gridCol>
              </a:tblGrid>
              <a:tr h="906252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 dirty="0">
                          <a:effectLst/>
                        </a:rPr>
                        <a:t>JS/DS/UW-</a:t>
                      </a:r>
                      <a:br>
                        <a:rPr lang="nl-NL" sz="1200" u="none" strike="noStrike" dirty="0">
                          <a:effectLst/>
                        </a:rPr>
                      </a:br>
                      <a:r>
                        <a:rPr lang="nl-NL" sz="1200" u="none" strike="noStrike" dirty="0">
                          <a:effectLst/>
                        </a:rPr>
                        <a:t>MJ/SW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107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</a:rPr>
                        <a:t>Publik fråga xxxx-09-26 15:11 Är det korrekt förstått att kostnader i samband med tjänsterna i Bilaga 4D, </a:t>
                      </a:r>
                      <a:r>
                        <a:rPr lang="sv-SE" sz="1200" u="none" strike="noStrike" dirty="0" err="1">
                          <a:effectLst/>
                        </a:rPr>
                        <a:t>xxxx</a:t>
                      </a:r>
                      <a:r>
                        <a:rPr lang="sv-SE" sz="1200" u="none" strike="noStrike" dirty="0">
                          <a:effectLst/>
                        </a:rPr>
                        <a:t> och </a:t>
                      </a:r>
                      <a:r>
                        <a:rPr lang="sv-SE" sz="1200" u="none" strike="noStrike" dirty="0" err="1">
                          <a:effectLst/>
                        </a:rPr>
                        <a:t>yyyy</a:t>
                      </a:r>
                      <a:r>
                        <a:rPr lang="sv-SE" sz="1200" u="none" strike="noStrike" dirty="0">
                          <a:effectLst/>
                        </a:rPr>
                        <a:t> av S, undantaget planerat i avsnitt 3, ska ses som täckta av Grundersättningen och att ingen ytterligare kompensation erhålls för </a:t>
                      </a:r>
                      <a:r>
                        <a:rPr lang="sv-S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dessa</a:t>
                      </a:r>
                      <a:r>
                        <a:rPr lang="sv-SE" sz="1200" u="none" strike="noStrike" dirty="0">
                          <a:effectLst/>
                        </a:rPr>
                        <a:t> tjänster?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</a:rPr>
                        <a:t>Svar: xxxx-09-30 21:06 Grundersättningen är tänkt att täcka kostnader som uppstår som ett resultat av kraven i Bilaga 4D, såvida inte annat explicit framgår av Uppdragsavtalet.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ctr"/>
                </a:tc>
                <a:extLst>
                  <a:ext uri="{0D108BD9-81ED-4DB2-BD59-A6C34878D82A}">
                    <a16:rowId xmlns:a16="http://schemas.microsoft.com/office/drawing/2014/main" val="783385112"/>
                  </a:ext>
                </a:extLst>
              </a:tr>
              <a:tr h="72605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HP/JP/RS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108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</a:rPr>
                        <a:t>Publik fråga xxxx-09-26 15:15 Vi har hört att ett omkörningsspår ska </a:t>
                      </a:r>
                      <a:r>
                        <a:rPr lang="sv-SE" sz="1200" u="none" strike="noStrike" dirty="0" err="1">
                          <a:effectLst/>
                        </a:rPr>
                        <a:t>konstrurears</a:t>
                      </a:r>
                      <a:r>
                        <a:rPr lang="sv-SE" sz="1200" u="none" strike="noStrike" dirty="0">
                          <a:effectLst/>
                        </a:rPr>
                        <a:t> vid V. Kan Beställaren vänligen bekräfta huruvida detta stämmer och i så fall när detta omkörningsspår kommer vara färdigt?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</a:rPr>
                        <a:t>Svar: xxxx-09-30 21:06 Ja, det stämmer. V har ett xxx, ligger norr om i anslutning till D. Planeras tas i bruk till inkopplingen under </a:t>
                      </a:r>
                      <a:r>
                        <a:rPr lang="sv-SE" sz="1200" u="none" strike="noStrike" dirty="0" err="1">
                          <a:effectLst/>
                        </a:rPr>
                        <a:t>xxxx</a:t>
                      </a:r>
                      <a:r>
                        <a:rPr lang="sv-SE" sz="1200" u="none" strike="noStrike" dirty="0">
                          <a:effectLst/>
                        </a:rPr>
                        <a:t>. 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ctr"/>
                </a:tc>
                <a:extLst>
                  <a:ext uri="{0D108BD9-81ED-4DB2-BD59-A6C34878D82A}">
                    <a16:rowId xmlns:a16="http://schemas.microsoft.com/office/drawing/2014/main" val="275079709"/>
                  </a:ext>
                </a:extLst>
              </a:tr>
              <a:tr h="54584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 dirty="0">
                          <a:effectLst/>
                        </a:rPr>
                        <a:t>JS/DS/UW-</a:t>
                      </a:r>
                      <a:br>
                        <a:rPr lang="nl-NL" sz="1200" u="none" strike="noStrike" dirty="0">
                          <a:effectLst/>
                        </a:rPr>
                      </a:br>
                      <a:r>
                        <a:rPr lang="nl-NL" sz="1200" u="none" strike="noStrike" dirty="0">
                          <a:effectLst/>
                        </a:rPr>
                        <a:t>MJ/SW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109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</a:rPr>
                        <a:t>Publik fråga xxxx-09-26 15:43 Kan Beställaren tillhandahålla nuvarande arbetsschema och arbetsplats för X, Y och Z?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</a:rPr>
                        <a:t>Svar: xxxx-09-30 21:06 Beställaren kan inte delge den efterfrågade informationen.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ctr"/>
                </a:tc>
                <a:extLst>
                  <a:ext uri="{0D108BD9-81ED-4DB2-BD59-A6C34878D82A}">
                    <a16:rowId xmlns:a16="http://schemas.microsoft.com/office/drawing/2014/main" val="542340299"/>
                  </a:ext>
                </a:extLst>
              </a:tr>
              <a:tr h="72605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 dirty="0">
                          <a:effectLst/>
                        </a:rPr>
                        <a:t>JS/DS/UW-</a:t>
                      </a:r>
                      <a:br>
                        <a:rPr lang="nl-NL" sz="1200" u="none" strike="noStrike" dirty="0">
                          <a:effectLst/>
                        </a:rPr>
                      </a:br>
                      <a:r>
                        <a:rPr lang="nl-NL" sz="1200" u="none" strike="noStrike" dirty="0">
                          <a:effectLst/>
                        </a:rPr>
                        <a:t>MJ/SW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110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</a:rPr>
                        <a:t>Publik fråga xxxx-09-26 15:44 Vänligen bekräfta om plikterna som detaljeras i Bilaga 3D.1 A av B är aktiviteter som för närvarande utförs av nuvarande utövare eller är utlagda på ett externt bolag?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</a:rPr>
                        <a:t>Svar: xxxx-09-30 21:06 Det är utlagt på ett externt bolag.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ctr"/>
                </a:tc>
                <a:extLst>
                  <a:ext uri="{0D108BD9-81ED-4DB2-BD59-A6C34878D82A}">
                    <a16:rowId xmlns:a16="http://schemas.microsoft.com/office/drawing/2014/main" val="4291284084"/>
                  </a:ext>
                </a:extLst>
              </a:tr>
              <a:tr h="90625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HP/JP/RS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111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</a:rPr>
                        <a:t>Publik fråga xxxx-09-26 15:45 "Kan beställaren vänligen delge historisk data för antalet vitesbaserande incidenter för ”A B C "? Förslagsvis månadsvis för perioden xx-</a:t>
                      </a:r>
                      <a:r>
                        <a:rPr lang="sv-SE" sz="1200" u="none" strike="noStrike" dirty="0" err="1">
                          <a:effectLst/>
                        </a:rPr>
                        <a:t>yy</a:t>
                      </a:r>
                      <a:r>
                        <a:rPr lang="sv-SE" sz="1200" u="none" strike="noStrike" dirty="0">
                          <a:effectLst/>
                        </a:rPr>
                        <a:t>. (Bilaga 9 avsnitt 4.2)"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</a:rPr>
                        <a:t>Svar: xxxx-09-30 21:06 Eftersom kravet inte finns i nuvarande avtal har Beställaren inte tillgång till sådan statistik.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ctr"/>
                </a:tc>
                <a:extLst>
                  <a:ext uri="{0D108BD9-81ED-4DB2-BD59-A6C34878D82A}">
                    <a16:rowId xmlns:a16="http://schemas.microsoft.com/office/drawing/2014/main" val="4111859720"/>
                  </a:ext>
                </a:extLst>
              </a:tr>
              <a:tr h="72605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 dirty="0">
                          <a:effectLst/>
                        </a:rPr>
                        <a:t>JS/DS/UW-</a:t>
                      </a:r>
                      <a:br>
                        <a:rPr lang="nl-NL" sz="1200" u="none" strike="noStrike" dirty="0">
                          <a:effectLst/>
                        </a:rPr>
                      </a:br>
                      <a:r>
                        <a:rPr lang="nl-NL" sz="1200" u="none" strike="noStrike" dirty="0">
                          <a:effectLst/>
                        </a:rPr>
                        <a:t>MJ/SW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112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</a:rPr>
                        <a:t>Publik fråga xxxx-09-26 15:45 "Kan beställaren vänligen delge historisk data för månatlig procentuell andel godkända xxx gällande ”A B C"? Förslagsvis månadsvis för perioden xx-</a:t>
                      </a:r>
                      <a:r>
                        <a:rPr lang="sv-SE" sz="1200" u="none" strike="noStrike" dirty="0" err="1">
                          <a:effectLst/>
                        </a:rPr>
                        <a:t>yy</a:t>
                      </a:r>
                      <a:r>
                        <a:rPr lang="sv-SE" sz="1200" u="none" strike="noStrike" dirty="0">
                          <a:effectLst/>
                        </a:rPr>
                        <a:t>. (Bilaga 9 sektion 4.5)"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</a:rPr>
                        <a:t>Svar: xxxx-09-30 21:06 Beställaren har inte tillgång till sådan statistik. 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ctr"/>
                </a:tc>
                <a:extLst>
                  <a:ext uri="{0D108BD9-81ED-4DB2-BD59-A6C34878D82A}">
                    <a16:rowId xmlns:a16="http://schemas.microsoft.com/office/drawing/2014/main" val="2631402001"/>
                  </a:ext>
                </a:extLst>
              </a:tr>
            </a:tbl>
          </a:graphicData>
        </a:graphic>
      </p:graphicFrame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14FAE6-CE21-45CB-BC81-584792B443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/>
              <a:t>2020-03-25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683C00-D842-4041-83A2-A4034FCDC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Lektion 2: Europeiska upphandlingar – Anbudsskrivning</a:t>
            </a:r>
            <a:endParaRPr lang="sv-SE" dirty="0"/>
          </a:p>
        </p:txBody>
      </p:sp>
      <p:sp>
        <p:nvSpPr>
          <p:cNvPr id="8" name="Pil: sparr 7">
            <a:extLst>
              <a:ext uri="{FF2B5EF4-FFF2-40B4-BE49-F238E27FC236}">
                <a16:creationId xmlns:a16="http://schemas.microsoft.com/office/drawing/2014/main" id="{F950F84A-B85A-4643-90E6-A59FC99261D4}"/>
              </a:ext>
            </a:extLst>
          </p:cNvPr>
          <p:cNvSpPr/>
          <p:nvPr/>
        </p:nvSpPr>
        <p:spPr>
          <a:xfrm>
            <a:off x="7105917" y="6075744"/>
            <a:ext cx="1580883" cy="645731"/>
          </a:xfrm>
          <a:prstGeom prst="chevr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8000">
                <a:schemeClr val="accent1">
                  <a:tint val="44500"/>
                  <a:satMod val="160000"/>
                  <a:alpha val="85000"/>
                  <a:lumMod val="85000"/>
                  <a:lumOff val="1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b="1" dirty="0">
                <a:solidFill>
                  <a:srgbClr val="FF0000"/>
                </a:solidFill>
              </a:rPr>
              <a:t>Anbudstid, ev. frågor och svar</a:t>
            </a:r>
          </a:p>
        </p:txBody>
      </p:sp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91D9321C-C405-480E-B851-607F83A91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627426"/>
              </p:ext>
            </p:extLst>
          </p:nvPr>
        </p:nvGraphicFramePr>
        <p:xfrm>
          <a:off x="323528" y="1196752"/>
          <a:ext cx="8512225" cy="188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5017">
                  <a:extLst>
                    <a:ext uri="{9D8B030D-6E8A-4147-A177-3AD203B41FA5}">
                      <a16:colId xmlns:a16="http://schemas.microsoft.com/office/drawing/2014/main" val="113727256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49065964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40574986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1267793847"/>
                    </a:ext>
                  </a:extLst>
                </a:gridCol>
                <a:gridCol w="3466728">
                  <a:extLst>
                    <a:ext uri="{9D8B030D-6E8A-4147-A177-3AD203B41FA5}">
                      <a16:colId xmlns:a16="http://schemas.microsoft.com/office/drawing/2014/main" val="157402258"/>
                    </a:ext>
                  </a:extLst>
                </a:gridCol>
              </a:tblGrid>
              <a:tr h="15659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Vem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</a:t>
                      </a: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1" u="none" strike="noStrike" dirty="0">
                          <a:effectLst/>
                        </a:rPr>
                        <a:t>Nr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321" marR="5321" marT="532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Fråga</a:t>
                      </a:r>
                    </a:p>
                  </a:txBody>
                  <a:tcPr marL="5321" marR="5321" marT="53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Svar</a:t>
                      </a:r>
                    </a:p>
                  </a:txBody>
                  <a:tcPr marL="5321" marR="5321" marT="5321" marB="0" anchor="ctr"/>
                </a:tc>
                <a:extLst>
                  <a:ext uri="{0D108BD9-81ED-4DB2-BD59-A6C34878D82A}">
                    <a16:rowId xmlns:a16="http://schemas.microsoft.com/office/drawing/2014/main" val="2807357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243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9A2F9-97B1-44EA-A48D-773C667A1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Anbudsöppning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A2C03F-E92F-49BD-A55B-C3EE4F566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Processen</a:t>
            </a:r>
          </a:p>
          <a:p>
            <a:pPr lvl="1"/>
            <a:r>
              <a:rPr lang="sv-SE" dirty="0"/>
              <a:t>Anbuden förvaras oöppnade till anbudstidens utgång. </a:t>
            </a:r>
          </a:p>
          <a:p>
            <a:pPr lvl="1"/>
            <a:r>
              <a:rPr lang="sv-SE" dirty="0"/>
              <a:t>Absolut sekretess råder till dess ett beslut har fattats om tilldelning, avbryta eller att göra om upphandlingen.</a:t>
            </a:r>
          </a:p>
          <a:p>
            <a:pPr lvl="1"/>
            <a:r>
              <a:rPr lang="sv-SE" dirty="0"/>
              <a:t>Anbudsgivaren eller anbudssökanden får inte delta vid öppningen, men får begära att en person utsedd av en handelskammare närvarar.</a:t>
            </a:r>
          </a:p>
          <a:p>
            <a:pPr lvl="1"/>
            <a:r>
              <a:rPr lang="sv-SE" dirty="0">
                <a:solidFill>
                  <a:srgbClr val="0070C0"/>
                </a:solidFill>
              </a:rPr>
              <a:t>Alla anbud som kommit in i rätt tid prövas.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394F2F8-9F83-4F83-B81A-AF9F24CDA0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/>
              <a:t>2020-03-25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AC5A02-0E6D-4661-89E0-919804D63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Lektion 2: Europeiska upphandlingar – Anbudsskrivning</a:t>
            </a:r>
            <a:endParaRPr lang="sv-SE" dirty="0"/>
          </a:p>
        </p:txBody>
      </p:sp>
      <p:sp>
        <p:nvSpPr>
          <p:cNvPr id="10" name="Pil: sparr 9">
            <a:extLst>
              <a:ext uri="{FF2B5EF4-FFF2-40B4-BE49-F238E27FC236}">
                <a16:creationId xmlns:a16="http://schemas.microsoft.com/office/drawing/2014/main" id="{55513FC1-A3A6-4520-91B8-B6A323803F1B}"/>
              </a:ext>
            </a:extLst>
          </p:cNvPr>
          <p:cNvSpPr/>
          <p:nvPr/>
        </p:nvSpPr>
        <p:spPr>
          <a:xfrm>
            <a:off x="7105917" y="6075744"/>
            <a:ext cx="1580883" cy="645731"/>
          </a:xfrm>
          <a:prstGeom prst="chevr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8000">
                <a:schemeClr val="accent1">
                  <a:tint val="44500"/>
                  <a:satMod val="160000"/>
                  <a:alpha val="85000"/>
                  <a:lumMod val="85000"/>
                  <a:lumOff val="1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b="1" dirty="0">
                <a:solidFill>
                  <a:srgbClr val="FF0000"/>
                </a:solidFill>
              </a:rPr>
              <a:t>Anbud inkommer</a:t>
            </a:r>
          </a:p>
        </p:txBody>
      </p:sp>
    </p:spTree>
    <p:extLst>
      <p:ext uri="{BB962C8B-B14F-4D97-AF65-F5344CB8AC3E}">
        <p14:creationId xmlns:p14="http://schemas.microsoft.com/office/powerpoint/2010/main" val="1596530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137BE7-3ED1-4C2C-A291-7CB559234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Upphandling avbryts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8F4C2A-385F-485B-8AA4-A45C4C37D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Generellt:</a:t>
            </a:r>
          </a:p>
          <a:p>
            <a:pPr lvl="1"/>
            <a:r>
              <a:rPr lang="sv-SE" dirty="0"/>
              <a:t>Det finns inget i upphandlingslagstiftningen som reglerar ett avbrytande utan detta har utvecklats av domstolarna.</a:t>
            </a:r>
          </a:p>
          <a:p>
            <a:pPr lvl="2"/>
            <a:r>
              <a:rPr lang="sv-SE" dirty="0">
                <a:solidFill>
                  <a:srgbClr val="0070C0"/>
                </a:solidFill>
              </a:rPr>
              <a:t>Det är i stort sett lönlöst att överklaga avbruten upphandling</a:t>
            </a:r>
          </a:p>
          <a:p>
            <a:endParaRPr lang="sv-SE" dirty="0"/>
          </a:p>
          <a:p>
            <a:r>
              <a:rPr lang="sv-SE" dirty="0"/>
              <a:t>Sakliga skäl som tidigare godkänts</a:t>
            </a:r>
          </a:p>
          <a:p>
            <a:pPr lvl="1"/>
            <a:r>
              <a:rPr lang="sv-SE" dirty="0"/>
              <a:t>Bristande konkurrens</a:t>
            </a:r>
          </a:p>
          <a:p>
            <a:pPr lvl="1"/>
            <a:r>
              <a:rPr lang="sv-SE" dirty="0"/>
              <a:t>Oförutsedda händelser</a:t>
            </a:r>
          </a:p>
          <a:p>
            <a:pPr lvl="2"/>
            <a:r>
              <a:rPr lang="sv-SE" dirty="0"/>
              <a:t>T.ex. på grund av händelser i omvärlden</a:t>
            </a:r>
          </a:p>
          <a:p>
            <a:pPr lvl="1"/>
            <a:r>
              <a:rPr lang="sv-SE" dirty="0"/>
              <a:t>Felaktigt utformad utvärderingsmodell</a:t>
            </a:r>
          </a:p>
          <a:p>
            <a:pPr lvl="2"/>
            <a:r>
              <a:rPr lang="sv-SE" dirty="0"/>
              <a:t>T.ex. om utvärderingsmodellen i FU inte ger ett affärsmässigt resultat </a:t>
            </a:r>
          </a:p>
          <a:p>
            <a:pPr lvl="2"/>
            <a:r>
              <a:rPr lang="sv-SE" dirty="0"/>
              <a:t>Mindre felaktigheter i förfrågningsunderlaget är inte ett skäl</a:t>
            </a:r>
          </a:p>
          <a:p>
            <a:pPr lvl="1"/>
            <a:r>
              <a:rPr lang="sv-SE" dirty="0"/>
              <a:t>Alltför högt pris</a:t>
            </a:r>
          </a:p>
          <a:p>
            <a:pPr lvl="2"/>
            <a:r>
              <a:rPr lang="sv-SE" dirty="0"/>
              <a:t>Varan eller tjänsten blev dyrare än beräknat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350EDDF-04F8-4E21-A018-4004DD9608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/>
              <a:t>2020-03-25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AC304BB-4096-4939-902A-F99D96E2D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Lektion 2: Europeiska upphandlingar – Anbudsskrivning</a:t>
            </a:r>
            <a:endParaRPr lang="sv-SE" dirty="0"/>
          </a:p>
        </p:txBody>
      </p:sp>
      <p:sp>
        <p:nvSpPr>
          <p:cNvPr id="10" name="Pil: sparr 9">
            <a:extLst>
              <a:ext uri="{FF2B5EF4-FFF2-40B4-BE49-F238E27FC236}">
                <a16:creationId xmlns:a16="http://schemas.microsoft.com/office/drawing/2014/main" id="{FF9439BF-C3FD-430D-903F-795EAF64EF9F}"/>
              </a:ext>
            </a:extLst>
          </p:cNvPr>
          <p:cNvSpPr/>
          <p:nvPr/>
        </p:nvSpPr>
        <p:spPr>
          <a:xfrm>
            <a:off x="7105917" y="6075744"/>
            <a:ext cx="1580883" cy="645731"/>
          </a:xfrm>
          <a:prstGeom prst="chevr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8000">
                <a:schemeClr val="accent1">
                  <a:tint val="44500"/>
                  <a:satMod val="160000"/>
                  <a:alpha val="85000"/>
                  <a:lumMod val="85000"/>
                  <a:lumOff val="1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b="1" dirty="0">
                <a:solidFill>
                  <a:srgbClr val="FF0000"/>
                </a:solidFill>
              </a:rPr>
              <a:t>Anbud inkommer</a:t>
            </a:r>
          </a:p>
        </p:txBody>
      </p:sp>
    </p:spTree>
    <p:extLst>
      <p:ext uri="{BB962C8B-B14F-4D97-AF65-F5344CB8AC3E}">
        <p14:creationId xmlns:p14="http://schemas.microsoft.com/office/powerpoint/2010/main" val="1783765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8ECB46-622D-409D-B6D0-61DE79B1C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Anbudspresentation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D44502-C34D-453C-A2C2-027297AE4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Inleds i anbudsgenomgången – internt</a:t>
            </a:r>
          </a:p>
          <a:p>
            <a:pPr lvl="1"/>
            <a:r>
              <a:rPr lang="sv-SE" dirty="0">
                <a:solidFill>
                  <a:srgbClr val="0070C0"/>
                </a:solidFill>
              </a:rPr>
              <a:t>Avsätt tid innan inlämning av anbudet</a:t>
            </a:r>
          </a:p>
          <a:p>
            <a:pPr lvl="1"/>
            <a:r>
              <a:rPr lang="sv-SE" dirty="0">
                <a:solidFill>
                  <a:srgbClr val="0070C0"/>
                </a:solidFill>
              </a:rPr>
              <a:t>Hålls med samtliga funktioner i företaget närvarande</a:t>
            </a:r>
          </a:p>
          <a:p>
            <a:pPr lvl="1"/>
            <a:r>
              <a:rPr lang="sv-SE" dirty="0"/>
              <a:t>Skall belysa aspekter av mer komplicerad art eller större betydelse </a:t>
            </a:r>
          </a:p>
          <a:p>
            <a:pPr lvl="2"/>
            <a:r>
              <a:rPr lang="sv-SE" dirty="0"/>
              <a:t>Förankrar anbudet innehåll och risker hos berörda intressenter</a:t>
            </a:r>
          </a:p>
          <a:p>
            <a:pPr lvl="1"/>
            <a:r>
              <a:rPr lang="sv-SE" dirty="0"/>
              <a:t>Fungerar som en sista kvalitetssäkring av anbudet</a:t>
            </a:r>
          </a:p>
          <a:p>
            <a:pPr lvl="1"/>
            <a:r>
              <a:rPr lang="sv-SE" dirty="0"/>
              <a:t>Ger underlag till kundpresentation </a:t>
            </a:r>
          </a:p>
          <a:p>
            <a:pPr lvl="1"/>
            <a:endParaRPr lang="sv-SE" dirty="0"/>
          </a:p>
          <a:p>
            <a:pPr indent="-342900"/>
            <a:r>
              <a:rPr lang="sv-SE" dirty="0"/>
              <a:t>Anbudspresentation – externt </a:t>
            </a:r>
          </a:p>
          <a:p>
            <a:pPr lvl="1"/>
            <a:r>
              <a:rPr lang="sv-SE" dirty="0"/>
              <a:t>För att klara detta ofta </a:t>
            </a:r>
            <a:r>
              <a:rPr lang="sv-SE" u="sng" dirty="0"/>
              <a:t>oannonserades</a:t>
            </a:r>
            <a:r>
              <a:rPr lang="sv-SE" dirty="0"/>
              <a:t> tillfälle så underlättas det av anbudsgenomgången. Dock, …</a:t>
            </a:r>
          </a:p>
          <a:p>
            <a:pPr lvl="2"/>
            <a:r>
              <a:rPr lang="sv-SE" dirty="0">
                <a:solidFill>
                  <a:srgbClr val="0070C0"/>
                </a:solidFill>
              </a:rPr>
              <a:t>I normalfallet sker ingen anbudspresentation </a:t>
            </a:r>
          </a:p>
          <a:p>
            <a:pPr lvl="2"/>
            <a:r>
              <a:rPr lang="sv-SE" dirty="0">
                <a:solidFill>
                  <a:srgbClr val="0070C0"/>
                </a:solidFill>
              </a:rPr>
              <a:t>Vid mer omfattande upphandlingar är det praxis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17F6F0-3011-4AF8-865D-0D9BFD590A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/>
              <a:t>2020-03-25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CBA0F8-5EF6-4F2C-9514-EF745DBB2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Lektion 2: Europeiska upphandlingar – Anbudsskrivning</a:t>
            </a:r>
            <a:endParaRPr lang="sv-SE" dirty="0"/>
          </a:p>
        </p:txBody>
      </p:sp>
      <p:sp>
        <p:nvSpPr>
          <p:cNvPr id="10" name="Pil: sparr 9">
            <a:extLst>
              <a:ext uri="{FF2B5EF4-FFF2-40B4-BE49-F238E27FC236}">
                <a16:creationId xmlns:a16="http://schemas.microsoft.com/office/drawing/2014/main" id="{3E7D6EB1-1518-4079-BF02-EC365D171600}"/>
              </a:ext>
            </a:extLst>
          </p:cNvPr>
          <p:cNvSpPr/>
          <p:nvPr/>
        </p:nvSpPr>
        <p:spPr>
          <a:xfrm>
            <a:off x="7105917" y="6075744"/>
            <a:ext cx="1580883" cy="645731"/>
          </a:xfrm>
          <a:prstGeom prst="chevr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8000">
                <a:schemeClr val="accent1">
                  <a:tint val="44500"/>
                  <a:satMod val="160000"/>
                  <a:alpha val="85000"/>
                  <a:lumMod val="85000"/>
                  <a:lumOff val="1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b="1" dirty="0">
                <a:solidFill>
                  <a:srgbClr val="FF0000"/>
                </a:solidFill>
              </a:rPr>
              <a:t>Ev. anbuds-presentation</a:t>
            </a:r>
          </a:p>
        </p:txBody>
      </p:sp>
    </p:spTree>
    <p:extLst>
      <p:ext uri="{BB962C8B-B14F-4D97-AF65-F5344CB8AC3E}">
        <p14:creationId xmlns:p14="http://schemas.microsoft.com/office/powerpoint/2010/main" val="90985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noProof="0" dirty="0"/>
              <a:t>Offentlig Upphandling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noProof="0" dirty="0"/>
              <a:t>Upphandlings förfarande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v-SE" noProof="0" dirty="0"/>
              <a:t>Förfrågningsunderlag (FU)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noProof="0" dirty="0"/>
              <a:t>Frågor och Svar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noProof="0" dirty="0"/>
              <a:t>Anbudsöppning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496101" y="4797152"/>
            <a:ext cx="504000" cy="576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Innehållsförteckning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5810F8-5FEF-4035-9F79-271CCC8FE5D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sv-SE" dirty="0"/>
              <a:t>Rättning och Förhandling (avbrott)</a:t>
            </a:r>
            <a:endParaRPr lang="sv-SE" noProof="0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D1F7724-2B7A-4B17-81E4-EA8B3FD0AB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/>
              <a:t>2020-03-25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FD06197-8EA8-49BF-86A7-57DB8C8BE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Lektion 2: Europeiska upphandlingar – Anbudsskrivning</a:t>
            </a:r>
            <a:endParaRPr lang="sv-SE" dirty="0"/>
          </a:p>
        </p:txBody>
      </p:sp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1E6DEC75-1266-4487-A4C5-59802ED1CAF0}"/>
              </a:ext>
            </a:extLst>
          </p:cNvPr>
          <p:cNvSpPr txBox="1">
            <a:spLocks/>
          </p:cNvSpPr>
          <p:nvPr/>
        </p:nvSpPr>
        <p:spPr>
          <a:xfrm>
            <a:off x="1115616" y="5517232"/>
            <a:ext cx="7416823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cap="all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17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Vanliga Misstag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E15DCA3F-3482-4F9D-B2A9-95830E475AB7}"/>
              </a:ext>
            </a:extLst>
          </p:cNvPr>
          <p:cNvSpPr txBox="1">
            <a:spLocks/>
          </p:cNvSpPr>
          <p:nvPr/>
        </p:nvSpPr>
        <p:spPr>
          <a:xfrm>
            <a:off x="500342" y="5517168"/>
            <a:ext cx="504000" cy="576000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b="1" kern="1200" noProof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2pPr>
            <a:lvl3pPr marL="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3pPr>
            <a:lvl4pPr marL="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4pPr>
            <a:lvl5pPr marL="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600" b="1" kern="1200" noProof="0" dirty="0" smtClean="0">
                <a:solidFill>
                  <a:srgbClr val="808D9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29667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046C27-5BA9-4798-B782-2F6E37A9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Rättning eller komplettering av anbud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AB7D9B-AC83-47B6-BA2D-733FE790E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Generellt </a:t>
            </a:r>
          </a:p>
          <a:p>
            <a:pPr lvl="1"/>
            <a:r>
              <a:rPr lang="sv-SE" dirty="0"/>
              <a:t>Om det finns en brist i ett anbud ges möjlighet att rätta, förtydliga eller komplettera. </a:t>
            </a:r>
          </a:p>
          <a:p>
            <a:pPr lvl="2"/>
            <a:r>
              <a:rPr lang="sv-SE" dirty="0">
                <a:solidFill>
                  <a:srgbClr val="0070C0"/>
                </a:solidFill>
              </a:rPr>
              <a:t>Avgörs av upphandlande myndighet men är praxis hos de flesta i Norden</a:t>
            </a:r>
          </a:p>
          <a:p>
            <a:pPr lvl="2"/>
            <a:r>
              <a:rPr lang="sv-SE" dirty="0">
                <a:solidFill>
                  <a:srgbClr val="0070C0"/>
                </a:solidFill>
              </a:rPr>
              <a:t>Som anbudsgivare har man alltid rätt att framföra önskemål om en sådan åtgärd</a:t>
            </a:r>
          </a:p>
          <a:p>
            <a:pPr lvl="2"/>
            <a:r>
              <a:rPr lang="sv-SE" dirty="0"/>
              <a:t>Gäller bara om det sker utan risk för särbehandling eller konkurrensbegränsning.</a:t>
            </a:r>
            <a:endParaRPr lang="sv-SE" dirty="0">
              <a:solidFill>
                <a:srgbClr val="0070C0"/>
              </a:solidFill>
            </a:endParaRPr>
          </a:p>
          <a:p>
            <a:r>
              <a:rPr lang="sv-SE" dirty="0"/>
              <a:t>Begränsningar i rättelser, förtydliganden och kompletteringar</a:t>
            </a:r>
          </a:p>
          <a:p>
            <a:pPr lvl="1"/>
            <a:r>
              <a:rPr lang="sv-SE" dirty="0"/>
              <a:t>En uppgift som är uppenbart felaktig, t.ex. felskrivning eller felräkning</a:t>
            </a:r>
          </a:p>
          <a:p>
            <a:pPr lvl="1"/>
            <a:r>
              <a:rPr lang="sv-SE" dirty="0"/>
              <a:t>En komplettering eller ett förtydligande får inte innebära att tidigare lämnade uppgifter ersätts med nya. </a:t>
            </a:r>
          </a:p>
          <a:p>
            <a:pPr lvl="2"/>
            <a:r>
              <a:rPr lang="sv-SE" dirty="0"/>
              <a:t>Bara mindre sakuppgifter får tillföras. </a:t>
            </a:r>
          </a:p>
          <a:p>
            <a:pPr lvl="1"/>
            <a:r>
              <a:rPr lang="sv-SE" dirty="0"/>
              <a:t>Det är tillåtet att konkretisera redan lämnade uppgifter</a:t>
            </a:r>
          </a:p>
          <a:p>
            <a:pPr lvl="2"/>
            <a:r>
              <a:rPr lang="sv-SE" dirty="0">
                <a:solidFill>
                  <a:srgbClr val="0070C0"/>
                </a:solidFill>
              </a:rPr>
              <a:t>Det är vanligt att kunden i förhandling ber om nya tillägg och förklaringar vilket då kan omfatta en stor del av anbudsdokumentationen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0DB177-19A8-4CE1-BE6D-EC219D5E58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/>
              <a:t>2020-03-25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84EDDC-79E8-4D61-8AE8-792FF258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Lektion 2: Europeiska upphandlingar – Anbudsskrivning</a:t>
            </a:r>
            <a:endParaRPr lang="sv-SE" dirty="0"/>
          </a:p>
        </p:txBody>
      </p:sp>
      <p:sp>
        <p:nvSpPr>
          <p:cNvPr id="10" name="Pil: sparr 9">
            <a:extLst>
              <a:ext uri="{FF2B5EF4-FFF2-40B4-BE49-F238E27FC236}">
                <a16:creationId xmlns:a16="http://schemas.microsoft.com/office/drawing/2014/main" id="{947F77E7-F221-4BD1-B706-889A155ACDD9}"/>
              </a:ext>
            </a:extLst>
          </p:cNvPr>
          <p:cNvSpPr/>
          <p:nvPr/>
        </p:nvSpPr>
        <p:spPr>
          <a:xfrm>
            <a:off x="6789997" y="6079503"/>
            <a:ext cx="1896803" cy="645731"/>
          </a:xfrm>
          <a:prstGeom prst="chevr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8000">
                <a:schemeClr val="accent1">
                  <a:tint val="44500"/>
                  <a:satMod val="160000"/>
                  <a:alpha val="85000"/>
                  <a:lumMod val="85000"/>
                  <a:lumOff val="1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b="1" dirty="0">
                <a:solidFill>
                  <a:srgbClr val="FF0000"/>
                </a:solidFill>
              </a:rPr>
              <a:t>Ev. förtydliganden</a:t>
            </a:r>
          </a:p>
        </p:txBody>
      </p:sp>
    </p:spTree>
    <p:extLst>
      <p:ext uri="{BB962C8B-B14F-4D97-AF65-F5344CB8AC3E}">
        <p14:creationId xmlns:p14="http://schemas.microsoft.com/office/powerpoint/2010/main" val="2018385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4F1A1F-CEFE-406A-A28B-1EF7B019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Förhandling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4042D3-A272-43E8-86EA-721637221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Generellt</a:t>
            </a:r>
          </a:p>
          <a:p>
            <a:pPr lvl="1"/>
            <a:r>
              <a:rPr lang="sv-SE" dirty="0"/>
              <a:t>Leverantören har normalt bara en chans att lämna sitt bästa anbud. </a:t>
            </a:r>
          </a:p>
          <a:p>
            <a:pPr lvl="2"/>
            <a:r>
              <a:rPr lang="sv-SE" dirty="0"/>
              <a:t>Räkna med att anbudet blir prövat och utvärderat utan justeringar, kompletteringar eller möjlighet att ge lägre pris eller bättre villkor</a:t>
            </a:r>
          </a:p>
          <a:p>
            <a:pPr lvl="1"/>
            <a:r>
              <a:rPr lang="sv-SE" dirty="0">
                <a:solidFill>
                  <a:srgbClr val="0070C0"/>
                </a:solidFill>
              </a:rPr>
              <a:t>Lämna alltid ett konkurrenskraftigt anbud redan från början</a:t>
            </a:r>
          </a:p>
          <a:p>
            <a:r>
              <a:rPr lang="sv-SE" dirty="0"/>
              <a:t>Vad kan förhandlingen omfatta?</a:t>
            </a:r>
          </a:p>
          <a:p>
            <a:pPr lvl="1"/>
            <a:r>
              <a:rPr lang="sv-SE" dirty="0"/>
              <a:t>Alla avtalsvillkor, priset mindre ändringar och anpassningar till FU</a:t>
            </a:r>
          </a:p>
          <a:p>
            <a:pPr lvl="2"/>
            <a:r>
              <a:rPr lang="sv-SE" dirty="0"/>
              <a:t>Dock är förhandling inte ett komplement till ett ofullständigt FU</a:t>
            </a:r>
          </a:p>
          <a:p>
            <a:pPr lvl="2"/>
            <a:r>
              <a:rPr lang="sv-SE" dirty="0"/>
              <a:t>Det är inte tillåtet att: </a:t>
            </a:r>
          </a:p>
          <a:p>
            <a:pPr lvl="3"/>
            <a:r>
              <a:rPr lang="sv-SE" dirty="0"/>
              <a:t>tillföra nya krav</a:t>
            </a:r>
          </a:p>
          <a:p>
            <a:pPr lvl="3"/>
            <a:r>
              <a:rPr lang="sv-SE" dirty="0"/>
              <a:t>förhandla bort grundläggande krav och villkor i förfrågningsunderlaget</a:t>
            </a:r>
          </a:p>
          <a:p>
            <a:r>
              <a:rPr lang="sv-SE" dirty="0"/>
              <a:t>Sker enbart om man uppfyllt ställda krav</a:t>
            </a:r>
          </a:p>
          <a:p>
            <a:pPr lvl="1"/>
            <a:r>
              <a:rPr lang="sv-SE" dirty="0"/>
              <a:t>Under förhandlingen råder sekretess, </a:t>
            </a:r>
          </a:p>
          <a:p>
            <a:pPr lvl="2"/>
            <a:r>
              <a:rPr lang="sv-SE" dirty="0">
                <a:solidFill>
                  <a:srgbClr val="0070C0"/>
                </a:solidFill>
              </a:rPr>
              <a:t>Normalt så läcker information mellan anbudsgivare. Dock sällan från myndigheten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En dagordningen skickas i god tid inför förhandling om en sådan sker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4A3B9B-1B63-4415-A880-C1846BA55E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/>
              <a:t>2020-03-25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8F9AEC-37E2-43DF-8634-778441809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Lektion 2: Europeiska upphandlingar – Anbudsskrivning</a:t>
            </a:r>
            <a:endParaRPr lang="sv-SE" dirty="0"/>
          </a:p>
        </p:txBody>
      </p:sp>
      <p:sp>
        <p:nvSpPr>
          <p:cNvPr id="6" name="Pil: sparr 5">
            <a:extLst>
              <a:ext uri="{FF2B5EF4-FFF2-40B4-BE49-F238E27FC236}">
                <a16:creationId xmlns:a16="http://schemas.microsoft.com/office/drawing/2014/main" id="{50B5A5F6-33E8-49AD-9AE2-090E5303F330}"/>
              </a:ext>
            </a:extLst>
          </p:cNvPr>
          <p:cNvSpPr/>
          <p:nvPr/>
        </p:nvSpPr>
        <p:spPr>
          <a:xfrm>
            <a:off x="6789997" y="6075744"/>
            <a:ext cx="1896803" cy="645731"/>
          </a:xfrm>
          <a:prstGeom prst="chevr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8000">
                <a:schemeClr val="accent1">
                  <a:tint val="44500"/>
                  <a:satMod val="160000"/>
                  <a:alpha val="85000"/>
                  <a:lumMod val="85000"/>
                  <a:lumOff val="1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b="1" dirty="0">
                <a:solidFill>
                  <a:srgbClr val="FF0000"/>
                </a:solidFill>
              </a:rPr>
              <a:t>Ev. förhandlingar (om tillåtet)</a:t>
            </a:r>
          </a:p>
        </p:txBody>
      </p:sp>
    </p:spTree>
    <p:extLst>
      <p:ext uri="{BB962C8B-B14F-4D97-AF65-F5344CB8AC3E}">
        <p14:creationId xmlns:p14="http://schemas.microsoft.com/office/powerpoint/2010/main" val="430858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A3733D-9AC4-41CD-902A-5F1DD5711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Avtalsspärr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4B2913-9F0D-450A-9038-5AE5D8D7C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Generellt</a:t>
            </a:r>
          </a:p>
          <a:p>
            <a:pPr lvl="1"/>
            <a:r>
              <a:rPr lang="sv-SE" dirty="0"/>
              <a:t>En period efter slutförd förhandling där avtal inte får ingås </a:t>
            </a:r>
          </a:p>
          <a:p>
            <a:pPr lvl="1"/>
            <a:r>
              <a:rPr lang="sv-SE" dirty="0"/>
              <a:t>Under avtalsspärren kan man ansöka om överprövning</a:t>
            </a:r>
          </a:p>
          <a:p>
            <a:pPr lvl="1"/>
            <a:r>
              <a:rPr lang="sv-SE" dirty="0"/>
              <a:t>Gäller i minst 10 dagar från det att underrättelsen skickas elektroniskt (det vanliga) eller 15 dagar via brev</a:t>
            </a:r>
          </a:p>
          <a:p>
            <a:pPr lvl="1"/>
            <a:endParaRPr lang="sv-SE" dirty="0"/>
          </a:p>
          <a:p>
            <a:r>
              <a:rPr lang="sv-SE" dirty="0"/>
              <a:t>Beräkning av avtalsspärrens längd</a:t>
            </a:r>
          </a:p>
          <a:p>
            <a:pPr lvl="1"/>
            <a:r>
              <a:rPr lang="sv-SE" dirty="0"/>
              <a:t>Dag 0 är dagen då underrättelse skickas. Därefter 10, 15 dagar enligt ovan.</a:t>
            </a:r>
          </a:p>
          <a:p>
            <a:pPr lvl="1"/>
            <a:r>
              <a:rPr lang="sv-SE" dirty="0"/>
              <a:t>Om avtalsspärrens sista dag är en lördag, söndag eller helgdag förlängs den till nästkommande vardag (t.ex. måndag, dvs, avtal kan inte tecknas förrän på tisdag).</a:t>
            </a:r>
          </a:p>
          <a:p>
            <a:pPr lvl="1"/>
            <a:r>
              <a:rPr lang="sv-SE" dirty="0"/>
              <a:t>Om överprövning begärs innan avtalsspärren har löpt ut, kommer avtalsspärren att förlängas automatiskt och upphör 10 dagar efter avgjort mål. 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D84BBE3-9D85-417A-B576-FD01E8B7AEF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/>
              <a:t>2020-03-25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3A28938-F601-42CF-BC9D-1256E8BB9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Lektion 2: Europeiska upphandlingar – Anbudsskrivning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681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A0057A54-C620-45BC-AEBD-42819FAD8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Vanliga misstag som ofta begås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383D1750-9B87-42BE-A90E-DBCAAD3E7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Vanliga fel som företag gör i upphandlingar:</a:t>
            </a:r>
          </a:p>
          <a:p>
            <a:pPr lvl="1"/>
            <a:r>
              <a:rPr lang="sv-SE" dirty="0"/>
              <a:t>1   Glömma underskrift eller något annat formellt krav</a:t>
            </a:r>
          </a:p>
          <a:p>
            <a:pPr lvl="2" indent="-234950"/>
            <a:r>
              <a:rPr lang="sv-SE" dirty="0"/>
              <a:t>Irriterande men det händer nästan alla anbudslämnare någon gång! T.ex. att inte skriva under, inte skicka med rätt media, glömt ett dokument. </a:t>
            </a:r>
          </a:p>
          <a:p>
            <a:pPr lvl="3" indent="-234950"/>
            <a:r>
              <a:rPr lang="sv-SE" dirty="0">
                <a:solidFill>
                  <a:srgbClr val="0070C0"/>
                </a:solidFill>
              </a:rPr>
              <a:t>Se till att tillämpa flera ögon ”</a:t>
            </a:r>
            <a:r>
              <a:rPr lang="sv-SE" dirty="0" err="1">
                <a:solidFill>
                  <a:srgbClr val="0070C0"/>
                </a:solidFill>
              </a:rPr>
              <a:t>four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 err="1">
                <a:solidFill>
                  <a:srgbClr val="0070C0"/>
                </a:solidFill>
              </a:rPr>
              <a:t>eyes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 err="1">
                <a:solidFill>
                  <a:srgbClr val="0070C0"/>
                </a:solidFill>
              </a:rPr>
              <a:t>principle</a:t>
            </a:r>
            <a:r>
              <a:rPr lang="sv-SE" dirty="0">
                <a:solidFill>
                  <a:srgbClr val="0070C0"/>
                </a:solidFill>
              </a:rPr>
              <a:t>”</a:t>
            </a:r>
          </a:p>
          <a:p>
            <a:pPr lvl="2" indent="-234950"/>
            <a:r>
              <a:rPr lang="sv-SE" dirty="0">
                <a:solidFill>
                  <a:srgbClr val="0070C0"/>
                </a:solidFill>
              </a:rPr>
              <a:t>Om du är osäker ta hjälp av en kollega eller en sakkunnig</a:t>
            </a:r>
          </a:p>
          <a:p>
            <a:pPr lvl="1"/>
            <a:r>
              <a:rPr lang="sv-SE" dirty="0"/>
              <a:t>2   Missar ett krav</a:t>
            </a:r>
          </a:p>
          <a:p>
            <a:pPr lvl="2" indent="-234950"/>
            <a:r>
              <a:rPr lang="sv-SE" dirty="0"/>
              <a:t>Många gånger måste man klicka på specifika rutor för att bekräfta att krav uppfylls. </a:t>
            </a:r>
          </a:p>
          <a:p>
            <a:pPr lvl="3" indent="-234950"/>
            <a:r>
              <a:rPr lang="sv-SE" dirty="0"/>
              <a:t>Var extrem noggrann att inte missa något och jobba dig igenom krav efter krav. </a:t>
            </a:r>
          </a:p>
          <a:p>
            <a:pPr lvl="2" indent="-234950"/>
            <a:r>
              <a:rPr lang="sv-SE" dirty="0">
                <a:solidFill>
                  <a:srgbClr val="0070C0"/>
                </a:solidFill>
              </a:rPr>
              <a:t>Tänk på att varje text du fyller i ska innehålla exakt den information som upphandlaren frågar om (och inte mer eller mindre)</a:t>
            </a:r>
          </a:p>
          <a:p>
            <a:pPr lvl="1"/>
            <a:r>
              <a:rPr lang="sv-SE" dirty="0"/>
              <a:t>3   Skicka inte onödig information</a:t>
            </a:r>
          </a:p>
          <a:p>
            <a:pPr lvl="2"/>
            <a:r>
              <a:rPr lang="sv-SE" dirty="0"/>
              <a:t>Att skicka mer än det krävs, kan vara farligt. Texter med egna avtalsvillkor kan uppfattas som reservationer. Detta kan leda till att anbudet diskvalificeras. Dessutom blir anbudet svårläst. </a:t>
            </a:r>
          </a:p>
          <a:p>
            <a:pPr lvl="2"/>
            <a:r>
              <a:rPr lang="sv-SE" dirty="0">
                <a:solidFill>
                  <a:srgbClr val="0070C0"/>
                </a:solidFill>
              </a:rPr>
              <a:t>Skicka endast det som efterfrågas och svara endast på det som frågas.</a:t>
            </a:r>
          </a:p>
          <a:p>
            <a:pPr lvl="1"/>
            <a:r>
              <a:rPr lang="sv-SE" dirty="0"/>
              <a:t>4   Ligger för högt i utvärderingspris</a:t>
            </a:r>
          </a:p>
          <a:p>
            <a:pPr lvl="2"/>
            <a:r>
              <a:rPr lang="sv-SE" dirty="0"/>
              <a:t>Som anbudsgivare är det mycket viktigt att du förstår hur ditt anbud kommer att utvärderas.</a:t>
            </a:r>
          </a:p>
          <a:p>
            <a:pPr lvl="2"/>
            <a:r>
              <a:rPr lang="sv-SE" dirty="0"/>
              <a:t>Utvärderingspriset och kvalitetspoäng är skapat speciellt för upphandlingen och stämmer inte alltid med verkligheten. </a:t>
            </a:r>
          </a:p>
          <a:p>
            <a:pPr lvl="2"/>
            <a:r>
              <a:rPr lang="sv-SE" dirty="0">
                <a:solidFill>
                  <a:srgbClr val="0070C0"/>
                </a:solidFill>
              </a:rPr>
              <a:t>Anlita en sakkunnig om du är osäker avseende att tolka utvärderingsmodellen </a:t>
            </a:r>
          </a:p>
          <a:p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ACCCCBA-8B51-4F33-A82B-23E6DCA797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/>
              <a:t>2020-03-25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1272423-DB14-4DEA-A9A0-24CB2FC06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Lektion 2: Europeiska upphandlingar – Anbudsskrivning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1588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201D2F-0DE8-48F1-ABF1-14E9DA3A5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Bra råd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1BCFAC-22A5-4E5F-A375-7FC798082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38734"/>
            <a:ext cx="4038600" cy="5217616"/>
          </a:xfrm>
        </p:spPr>
        <p:txBody>
          <a:bodyPr>
            <a:normAutofit fontScale="77500" lnSpcReduction="20000"/>
          </a:bodyPr>
          <a:lstStyle/>
          <a:p>
            <a:r>
              <a:rPr lang="sv-SE" dirty="0"/>
              <a:t>Gör:</a:t>
            </a:r>
          </a:p>
          <a:p>
            <a:pPr lvl="1"/>
            <a:r>
              <a:rPr lang="sv-SE" dirty="0"/>
              <a:t>Läs, läs, läs! </a:t>
            </a:r>
          </a:p>
          <a:p>
            <a:pPr lvl="1"/>
            <a:r>
              <a:rPr lang="sv-SE" dirty="0"/>
              <a:t>Fråga, fråga, fråga! </a:t>
            </a:r>
          </a:p>
          <a:p>
            <a:pPr lvl="1"/>
            <a:r>
              <a:rPr lang="sv-SE" dirty="0"/>
              <a:t>Lämna bara det som efterfrågas </a:t>
            </a:r>
          </a:p>
          <a:p>
            <a:pPr lvl="1"/>
            <a:r>
              <a:rPr lang="sv-SE" dirty="0"/>
              <a:t>Vet din marknad och omvärld </a:t>
            </a:r>
          </a:p>
          <a:p>
            <a:pPr lvl="1"/>
            <a:r>
              <a:rPr lang="sv-SE" dirty="0"/>
              <a:t>Svara JA på alla skall-krav </a:t>
            </a:r>
          </a:p>
          <a:p>
            <a:pPr lvl="1"/>
            <a:r>
              <a:rPr lang="sv-SE" dirty="0"/>
              <a:t>Underteckna anbudet </a:t>
            </a:r>
          </a:p>
          <a:p>
            <a:pPr lvl="1"/>
            <a:r>
              <a:rPr lang="sv-SE" dirty="0"/>
              <a:t>Svara på alla frågor </a:t>
            </a:r>
          </a:p>
          <a:p>
            <a:pPr lvl="1"/>
            <a:r>
              <a:rPr lang="sv-SE" dirty="0"/>
              <a:t>Lita på att ni vet det ni har att erbjuda </a:t>
            </a:r>
          </a:p>
          <a:p>
            <a:endParaRPr lang="sv-SE" dirty="0"/>
          </a:p>
          <a:p>
            <a:r>
              <a:rPr lang="sv-SE" dirty="0"/>
              <a:t>En bra upphandling:</a:t>
            </a:r>
          </a:p>
          <a:p>
            <a:pPr lvl="1"/>
            <a:r>
              <a:rPr lang="sv-SE" dirty="0"/>
              <a:t>Är ute i god tid – fått med alla bilagor osv. </a:t>
            </a:r>
          </a:p>
          <a:p>
            <a:pPr lvl="1"/>
            <a:r>
              <a:rPr lang="sv-SE" dirty="0"/>
              <a:t>Har svarat på alla frågor/krav </a:t>
            </a:r>
          </a:p>
          <a:p>
            <a:pPr lvl="1"/>
            <a:r>
              <a:rPr lang="sv-SE" dirty="0"/>
              <a:t>Är lättläst – bra struktur på vad som erbjuds </a:t>
            </a:r>
          </a:p>
          <a:p>
            <a:pPr lvl="1"/>
            <a:r>
              <a:rPr lang="sv-SE" dirty="0"/>
              <a:t>Speglar noggrannhet</a:t>
            </a:r>
          </a:p>
          <a:p>
            <a:pPr lvl="1"/>
            <a:r>
              <a:rPr lang="sv-SE" dirty="0"/>
              <a:t>Tillser att anbudspresentation </a:t>
            </a:r>
          </a:p>
          <a:p>
            <a:pPr lvl="2"/>
            <a:r>
              <a:rPr lang="sv-SE" dirty="0"/>
              <a:t>Är väl förberedd</a:t>
            </a:r>
          </a:p>
          <a:p>
            <a:pPr lvl="2"/>
            <a:r>
              <a:rPr lang="sv-SE" dirty="0"/>
              <a:t>Delger presentation</a:t>
            </a:r>
          </a:p>
          <a:p>
            <a:pPr lvl="2"/>
            <a:r>
              <a:rPr lang="sv-SE" dirty="0"/>
              <a:t>Återkopplar avseende frågor</a:t>
            </a:r>
          </a:p>
          <a:p>
            <a:pPr lvl="1"/>
            <a:endParaRPr lang="sv-SE" dirty="0"/>
          </a:p>
          <a:p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F7EF617-393F-4D46-8309-C5B9734CDE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/>
              <a:t>Gör inte:</a:t>
            </a:r>
          </a:p>
          <a:p>
            <a:pPr lvl="1"/>
            <a:r>
              <a:rPr lang="sv-SE" dirty="0"/>
              <a:t>Svara nej på något skall-krav </a:t>
            </a:r>
          </a:p>
          <a:p>
            <a:pPr lvl="1"/>
            <a:r>
              <a:rPr lang="sv-SE" dirty="0"/>
              <a:t>Villkora anbudet i något dokument</a:t>
            </a:r>
          </a:p>
          <a:p>
            <a:pPr lvl="1"/>
            <a:r>
              <a:rPr lang="sv-SE" dirty="0"/>
              <a:t>Svara på fel språk </a:t>
            </a:r>
          </a:p>
          <a:p>
            <a:pPr lvl="1"/>
            <a:r>
              <a:rPr lang="sv-SE" dirty="0"/>
              <a:t>Inte bifogar alla bilagor </a:t>
            </a:r>
          </a:p>
          <a:p>
            <a:pPr lvl="1"/>
            <a:r>
              <a:rPr lang="sv-SE" dirty="0"/>
              <a:t>Inte dubbelkollar med referenser </a:t>
            </a:r>
          </a:p>
          <a:p>
            <a:pPr lvl="1"/>
            <a:r>
              <a:rPr lang="sv-SE" dirty="0"/>
              <a:t>Snacka inte ihop sig med branschen </a:t>
            </a:r>
          </a:p>
          <a:p>
            <a:pPr lvl="1"/>
            <a:r>
              <a:rPr lang="sv-SE" dirty="0"/>
              <a:t>Försöker sälja mertjänster</a:t>
            </a:r>
          </a:p>
          <a:p>
            <a:pPr lvl="1"/>
            <a:endParaRPr lang="sv-SE" dirty="0"/>
          </a:p>
          <a:p>
            <a:pPr marL="0" lvl="1" indent="0">
              <a:buNone/>
            </a:pPr>
            <a:r>
              <a:rPr lang="sv-SE" dirty="0"/>
              <a:t> </a:t>
            </a:r>
          </a:p>
          <a:p>
            <a:r>
              <a:rPr lang="sv-SE" dirty="0"/>
              <a:t>En dålig upphandling:</a:t>
            </a:r>
          </a:p>
          <a:p>
            <a:pPr lvl="1"/>
            <a:r>
              <a:rPr lang="sv-SE" dirty="0"/>
              <a:t>Har inte lämnat alla </a:t>
            </a:r>
            <a:r>
              <a:rPr lang="sv-SE" dirty="0" err="1"/>
              <a:t>anbudsleverabler</a:t>
            </a:r>
            <a:r>
              <a:rPr lang="sv-SE" dirty="0"/>
              <a:t> – trots att de finns </a:t>
            </a:r>
          </a:p>
          <a:p>
            <a:pPr lvl="1"/>
            <a:r>
              <a:rPr lang="sv-SE" dirty="0"/>
              <a:t>Är uppenbart lierad med kollegor i branschen</a:t>
            </a:r>
          </a:p>
          <a:p>
            <a:pPr lvl="1"/>
            <a:r>
              <a:rPr lang="sv-SE" dirty="0"/>
              <a:t>Har inte gjort arbetet fullständigt t.ex. </a:t>
            </a:r>
            <a:r>
              <a:rPr lang="sv-SE" dirty="0" err="1"/>
              <a:t>CV:n</a:t>
            </a:r>
            <a:r>
              <a:rPr lang="sv-SE" dirty="0"/>
              <a:t> saknar beskrivning av erfarenhet</a:t>
            </a:r>
          </a:p>
          <a:p>
            <a:pPr lvl="1"/>
            <a:r>
              <a:rPr lang="sv-SE" dirty="0"/>
              <a:t>Lämnar in anbudet kl. 23:55 </a:t>
            </a:r>
          </a:p>
          <a:p>
            <a:pPr lvl="1"/>
            <a:r>
              <a:rPr lang="sv-SE" dirty="0"/>
              <a:t>Är oförberedd vid anbudspresentation/förhandling 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D62918B-A963-4846-B928-BF73B7C13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2020-03-25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1F430B-0DAD-4F32-A1C8-74F197F99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Lektion 2: Europeiska upphandlingar – Anbudsskrivning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6134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noProof="0" dirty="0"/>
              <a:t>Stockholms Spårvägar </a:t>
            </a:r>
            <a:br>
              <a:rPr lang="sv-SE" noProof="0" dirty="0"/>
            </a:br>
            <a:r>
              <a:rPr lang="sv-SE" noProof="0" dirty="0"/>
              <a:t>&amp; SWERIG tackar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5107632"/>
            <a:ext cx="5472608" cy="1561728"/>
          </a:xfrm>
        </p:spPr>
        <p:txBody>
          <a:bodyPr/>
          <a:lstStyle/>
          <a:p>
            <a:r>
              <a:rPr lang="sv-SE" sz="3200" dirty="0"/>
              <a:t>f</a:t>
            </a:r>
            <a:r>
              <a:rPr lang="sv-SE" sz="3200" noProof="0" dirty="0"/>
              <a:t>ör uppmärksamheten och önskar lycka till med anbuden </a:t>
            </a: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2712832"/>
            <a:ext cx="3707904" cy="2166164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5" name="Bildobjekt 3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666794"/>
            <a:ext cx="3321546" cy="22122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524242" y="0"/>
            <a:ext cx="2619758" cy="17136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65760" tIns="182880" rIns="182880" bIns="18288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4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mbria" pitchFamily="18" charset="0"/>
                <a:cs typeface="Arial" pitchFamily="34" charset="0"/>
              </a:rPr>
              <a:t>2020</a:t>
            </a: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572329" y="4878996"/>
            <a:ext cx="2554110" cy="1979004"/>
          </a:xfrm>
          <a:prstGeom prst="rect">
            <a:avLst/>
          </a:prstGeom>
          <a:solidFill>
            <a:srgbClr val="650900">
              <a:alpha val="75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square" lIns="365760" tIns="182880" rIns="182880" bIns="18288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AB Stockholms Spårvägar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1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2020-03-25</a:t>
            </a:r>
            <a:endParaRPr kumimoji="0" lang="sv-SE" sz="11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29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Offentlig upphandling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altLang="sv-SE" dirty="0"/>
              <a:t>Reglerar all offentlig upphandling inom kommuner, landsting, statliga myndigheter och vissa av deras bolag, inom hela Europa baserat på en gemensam lagstiftning.</a:t>
            </a:r>
          </a:p>
          <a:p>
            <a:pPr lvl="1"/>
            <a:r>
              <a:rPr lang="sv-SE" altLang="sv-SE" dirty="0"/>
              <a:t>Alla offentliga aktörer ska följa lagen vid i stort sett all anskaffning, köp, hyra, leasing</a:t>
            </a:r>
          </a:p>
          <a:p>
            <a:pPr lvl="1"/>
            <a:r>
              <a:rPr lang="sv-SE" altLang="sv-SE" dirty="0"/>
              <a:t>För att tillse detta baseras upphandling på en gemensam praxis och verktygslåda oavsett om det gäller Sverige eller något annat land i Europa.</a:t>
            </a:r>
          </a:p>
          <a:p>
            <a:pPr lvl="1"/>
            <a:r>
              <a:rPr lang="sv-SE" altLang="sv-SE" dirty="0"/>
              <a:t>Även många andra länder utanför EU följer i stort sett samma lagstiftning </a:t>
            </a:r>
            <a:endParaRPr lang="sv-SE" dirty="0"/>
          </a:p>
          <a:p>
            <a:endParaRPr lang="sv-SE" dirty="0"/>
          </a:p>
          <a:p>
            <a:r>
              <a:rPr lang="sv-SE" dirty="0"/>
              <a:t>Hanterar principerna</a:t>
            </a:r>
          </a:p>
          <a:p>
            <a:pPr lvl="1"/>
            <a:r>
              <a:rPr lang="sv-SE" dirty="0"/>
              <a:t>Icke-diskriminerande</a:t>
            </a:r>
          </a:p>
          <a:p>
            <a:pPr lvl="1"/>
            <a:r>
              <a:rPr lang="sv-SE" dirty="0"/>
              <a:t>Likabehandling</a:t>
            </a:r>
          </a:p>
          <a:p>
            <a:pPr lvl="1"/>
            <a:r>
              <a:rPr lang="sv-SE" dirty="0"/>
              <a:t>Proportionalitet</a:t>
            </a:r>
          </a:p>
          <a:p>
            <a:pPr lvl="1"/>
            <a:r>
              <a:rPr lang="sv-SE" dirty="0"/>
              <a:t>Öppenhet</a:t>
            </a:r>
          </a:p>
          <a:p>
            <a:pPr lvl="1"/>
            <a:r>
              <a:rPr lang="sv-SE" dirty="0"/>
              <a:t>Ömsesidigt erkännande</a:t>
            </a:r>
          </a:p>
          <a:p>
            <a:pPr lvl="1"/>
            <a:r>
              <a:rPr lang="sv-SE" dirty="0"/>
              <a:t>Konkurrens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35B442C-ED56-47C3-BC40-66582DBCB6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/>
              <a:t>Hanterar olika regelverk</a:t>
            </a:r>
          </a:p>
          <a:p>
            <a:pPr lvl="1"/>
            <a:r>
              <a:rPr lang="sv-SE" dirty="0"/>
              <a:t>LOU - offentlig</a:t>
            </a:r>
          </a:p>
          <a:p>
            <a:pPr lvl="1"/>
            <a:r>
              <a:rPr lang="sv-SE" dirty="0"/>
              <a:t>LUF - försörjningssektorerna</a:t>
            </a:r>
          </a:p>
          <a:p>
            <a:pPr lvl="1"/>
            <a:r>
              <a:rPr lang="sv-SE" dirty="0"/>
              <a:t>LUFS - försvars-, säkerhetsområdet</a:t>
            </a:r>
          </a:p>
          <a:p>
            <a:pPr lvl="1"/>
            <a:r>
              <a:rPr lang="sv-SE" dirty="0"/>
              <a:t>LUK - koncessioner </a:t>
            </a:r>
          </a:p>
          <a:p>
            <a:endParaRPr lang="sv-SE" dirty="0"/>
          </a:p>
          <a:p>
            <a:r>
              <a:rPr lang="sv-SE" dirty="0"/>
              <a:t>Hanterar upphandlingslagstiftningen</a:t>
            </a:r>
          </a:p>
          <a:p>
            <a:pPr lvl="1"/>
            <a:r>
              <a:rPr lang="sv-SE" dirty="0"/>
              <a:t>Strikt reglerat när, var och hur kommunikation kan ske under en upphandling och om vad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295272-303D-4493-BA9F-2F67F29F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2020-03-25</a:t>
            </a:r>
            <a:endParaRPr lang="sv-SE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939428" y="0"/>
            <a:ext cx="241084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6" name="Picture 5" descr="25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4993" y="3635102"/>
            <a:ext cx="3625014" cy="2416675"/>
          </a:xfrm>
          <a:prstGeom prst="rect">
            <a:avLst/>
          </a:prstGeom>
        </p:spPr>
      </p:pic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A9A45BEC-A103-4DA4-B5E9-5792FE5C2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Lektion 2: Europeiska upphandlingar – Anbudsskrivning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38853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Upphandlings förfarande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52898"/>
            <a:ext cx="4959583" cy="4973266"/>
          </a:xfrm>
        </p:spPr>
        <p:txBody>
          <a:bodyPr>
            <a:normAutofit/>
          </a:bodyPr>
          <a:lstStyle/>
          <a:p>
            <a:r>
              <a:rPr lang="sv-SE" dirty="0"/>
              <a:t>Anbudsfasen:</a:t>
            </a:r>
          </a:p>
          <a:p>
            <a:pPr lvl="1"/>
            <a:r>
              <a:rPr lang="sv-SE" dirty="0"/>
              <a:t>Urvalsförfarande (två steg), förhandling möjligt</a:t>
            </a:r>
          </a:p>
          <a:p>
            <a:pPr lvl="1"/>
            <a:r>
              <a:rPr lang="sv-SE" dirty="0"/>
              <a:t>Förenklat förfarande (ett steg), förhandling möjligt</a:t>
            </a:r>
          </a:p>
          <a:p>
            <a:pPr lvl="1"/>
            <a:r>
              <a:rPr lang="sv-SE" dirty="0"/>
              <a:t>Öppet förfarande (ett steg)</a:t>
            </a:r>
          </a:p>
          <a:p>
            <a:pPr lvl="1"/>
            <a:r>
              <a:rPr lang="sv-SE" dirty="0"/>
              <a:t>Selektivt förfarande (två steg)</a:t>
            </a:r>
          </a:p>
          <a:p>
            <a:pPr lvl="1"/>
            <a:r>
              <a:rPr lang="sv-SE" dirty="0"/>
              <a:t>Förhandlat förfarande (två steg), förhandling möjligt</a:t>
            </a:r>
          </a:p>
          <a:p>
            <a:pPr lvl="1"/>
            <a:r>
              <a:rPr lang="sv-SE" dirty="0"/>
              <a:t>Konkurrenspräglad dialog (tre steg), förhandling möjligt</a:t>
            </a:r>
          </a:p>
          <a:p>
            <a:pPr lvl="1"/>
            <a:r>
              <a:rPr lang="sv-SE" dirty="0"/>
              <a:t>Projekttävling (ett eller två steg), osv…</a:t>
            </a:r>
            <a:endParaRPr lang="sv-SE" noProof="0" dirty="0"/>
          </a:p>
          <a:p>
            <a:endParaRPr lang="sv-SE" noProof="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D78B440-142D-459F-B324-6ED758212F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/>
              <a:t>2020-03-25</a:t>
            </a:r>
            <a:endParaRPr lang="sv-SE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939428" y="27384"/>
            <a:ext cx="241084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70" y="3579591"/>
            <a:ext cx="3474610" cy="2502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M:\Spårväg City\Bilder SPV City och LB\Bild 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83" y="994891"/>
            <a:ext cx="3444500" cy="2584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5F8278B-DFBF-4536-B0B0-973E28C70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Lektion 2: Europeiska upphandlingar – Anbudsskrivning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278017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Upphandlingsförfarande</a:t>
            </a:r>
            <a:endParaRPr lang="sv-SE" noProof="0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EEF60A37-AFCF-40D3-9473-32C299EAA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 eller flerstegs processer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DFC57C5-4679-4939-A6A7-B95646E868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/>
              <a:t>2020-03-25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4B1ACE-BA41-4D87-8F0D-B8CA5669A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Lektion 2: Europeiska upphandlingar – Anbudsskrivning</a:t>
            </a:r>
            <a:endParaRPr lang="sv-SE" dirty="0"/>
          </a:p>
        </p:txBody>
      </p:sp>
      <p:sp>
        <p:nvSpPr>
          <p:cNvPr id="6" name="Pil: sparr 5">
            <a:extLst>
              <a:ext uri="{FF2B5EF4-FFF2-40B4-BE49-F238E27FC236}">
                <a16:creationId xmlns:a16="http://schemas.microsoft.com/office/drawing/2014/main" id="{75F00748-461F-4DA1-A77C-D7F8837C9E18}"/>
              </a:ext>
            </a:extLst>
          </p:cNvPr>
          <p:cNvSpPr/>
          <p:nvPr/>
        </p:nvSpPr>
        <p:spPr>
          <a:xfrm>
            <a:off x="978169" y="1924293"/>
            <a:ext cx="1896803" cy="680366"/>
          </a:xfrm>
          <a:prstGeom prst="chevron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Annonsering</a:t>
            </a:r>
          </a:p>
        </p:txBody>
      </p:sp>
      <p:sp>
        <p:nvSpPr>
          <p:cNvPr id="11" name="Pil: sparr 10">
            <a:extLst>
              <a:ext uri="{FF2B5EF4-FFF2-40B4-BE49-F238E27FC236}">
                <a16:creationId xmlns:a16="http://schemas.microsoft.com/office/drawing/2014/main" id="{75E61106-06AA-4577-AC16-0121044A254C}"/>
              </a:ext>
            </a:extLst>
          </p:cNvPr>
          <p:cNvSpPr/>
          <p:nvPr/>
        </p:nvSpPr>
        <p:spPr>
          <a:xfrm>
            <a:off x="2675197" y="1932925"/>
            <a:ext cx="1896803" cy="680366"/>
          </a:xfrm>
          <a:prstGeom prst="chevron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b="1" dirty="0">
                <a:solidFill>
                  <a:srgbClr val="FF0000"/>
                </a:solidFill>
              </a:rPr>
              <a:t>Anbudstid, ev. frågor &amp; svar</a:t>
            </a:r>
          </a:p>
        </p:txBody>
      </p:sp>
      <p:sp>
        <p:nvSpPr>
          <p:cNvPr id="12" name="Pil: sparr 11">
            <a:extLst>
              <a:ext uri="{FF2B5EF4-FFF2-40B4-BE49-F238E27FC236}">
                <a16:creationId xmlns:a16="http://schemas.microsoft.com/office/drawing/2014/main" id="{E600AA78-E187-411D-8CCA-B99C8D60842C}"/>
              </a:ext>
            </a:extLst>
          </p:cNvPr>
          <p:cNvSpPr/>
          <p:nvPr/>
        </p:nvSpPr>
        <p:spPr>
          <a:xfrm>
            <a:off x="4403389" y="1932925"/>
            <a:ext cx="1896803" cy="680366"/>
          </a:xfrm>
          <a:prstGeom prst="chevron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b="1" dirty="0">
                <a:solidFill>
                  <a:srgbClr val="FF0000"/>
                </a:solidFill>
              </a:rPr>
              <a:t>Anbud inkommer</a:t>
            </a:r>
          </a:p>
        </p:txBody>
      </p:sp>
      <p:sp>
        <p:nvSpPr>
          <p:cNvPr id="13" name="Pil: sparr 12">
            <a:extLst>
              <a:ext uri="{FF2B5EF4-FFF2-40B4-BE49-F238E27FC236}">
                <a16:creationId xmlns:a16="http://schemas.microsoft.com/office/drawing/2014/main" id="{DE541C4E-F405-4939-8B56-6BFE27CAE6E5}"/>
              </a:ext>
            </a:extLst>
          </p:cNvPr>
          <p:cNvSpPr/>
          <p:nvPr/>
        </p:nvSpPr>
        <p:spPr>
          <a:xfrm>
            <a:off x="6131581" y="1932925"/>
            <a:ext cx="1896803" cy="680366"/>
          </a:xfrm>
          <a:prstGeom prst="chevron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b="1" dirty="0">
                <a:solidFill>
                  <a:srgbClr val="FF0000"/>
                </a:solidFill>
              </a:rPr>
              <a:t>Ev. anbuds-presentation</a:t>
            </a:r>
          </a:p>
        </p:txBody>
      </p:sp>
      <p:sp>
        <p:nvSpPr>
          <p:cNvPr id="14" name="Pil: sparr 13">
            <a:extLst>
              <a:ext uri="{FF2B5EF4-FFF2-40B4-BE49-F238E27FC236}">
                <a16:creationId xmlns:a16="http://schemas.microsoft.com/office/drawing/2014/main" id="{613B0A3C-5008-4F99-932E-A2F917FEB35F}"/>
              </a:ext>
            </a:extLst>
          </p:cNvPr>
          <p:cNvSpPr/>
          <p:nvPr/>
        </p:nvSpPr>
        <p:spPr>
          <a:xfrm>
            <a:off x="978169" y="2874605"/>
            <a:ext cx="1896803" cy="680366"/>
          </a:xfrm>
          <a:prstGeom prst="chevron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b="1" dirty="0">
                <a:solidFill>
                  <a:srgbClr val="FF0000"/>
                </a:solidFill>
              </a:rPr>
              <a:t>Ev. förtydligande</a:t>
            </a:r>
          </a:p>
        </p:txBody>
      </p:sp>
      <p:sp>
        <p:nvSpPr>
          <p:cNvPr id="15" name="Pil: sparr 14">
            <a:extLst>
              <a:ext uri="{FF2B5EF4-FFF2-40B4-BE49-F238E27FC236}">
                <a16:creationId xmlns:a16="http://schemas.microsoft.com/office/drawing/2014/main" id="{45F360ED-1042-490A-8EED-51B8FC23EEEF}"/>
              </a:ext>
            </a:extLst>
          </p:cNvPr>
          <p:cNvSpPr/>
          <p:nvPr/>
        </p:nvSpPr>
        <p:spPr>
          <a:xfrm>
            <a:off x="2686915" y="2873519"/>
            <a:ext cx="1896803" cy="680366"/>
          </a:xfrm>
          <a:prstGeom prst="chevron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b="1" dirty="0">
                <a:solidFill>
                  <a:srgbClr val="FF0000"/>
                </a:solidFill>
              </a:rPr>
              <a:t>Kvalificering och utvärdering</a:t>
            </a:r>
          </a:p>
        </p:txBody>
      </p:sp>
      <p:sp>
        <p:nvSpPr>
          <p:cNvPr id="16" name="Pil: sparr 15">
            <a:extLst>
              <a:ext uri="{FF2B5EF4-FFF2-40B4-BE49-F238E27FC236}">
                <a16:creationId xmlns:a16="http://schemas.microsoft.com/office/drawing/2014/main" id="{D9016AD0-7057-48F0-9EF3-07E2AECA1760}"/>
              </a:ext>
            </a:extLst>
          </p:cNvPr>
          <p:cNvSpPr/>
          <p:nvPr/>
        </p:nvSpPr>
        <p:spPr>
          <a:xfrm>
            <a:off x="4427984" y="2881414"/>
            <a:ext cx="1896803" cy="680366"/>
          </a:xfrm>
          <a:prstGeom prst="chevron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Tilldelning</a:t>
            </a:r>
          </a:p>
        </p:txBody>
      </p:sp>
      <p:sp>
        <p:nvSpPr>
          <p:cNvPr id="17" name="Pil: sparr 16">
            <a:extLst>
              <a:ext uri="{FF2B5EF4-FFF2-40B4-BE49-F238E27FC236}">
                <a16:creationId xmlns:a16="http://schemas.microsoft.com/office/drawing/2014/main" id="{36384C6A-91DD-415A-A751-CEDA1722BD66}"/>
              </a:ext>
            </a:extLst>
          </p:cNvPr>
          <p:cNvSpPr/>
          <p:nvPr/>
        </p:nvSpPr>
        <p:spPr>
          <a:xfrm>
            <a:off x="6131581" y="2869029"/>
            <a:ext cx="1896803" cy="680366"/>
          </a:xfrm>
          <a:prstGeom prst="chevron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Tilldelning</a:t>
            </a:r>
          </a:p>
        </p:txBody>
      </p:sp>
      <p:grpSp>
        <p:nvGrpSpPr>
          <p:cNvPr id="37" name="Grupp 36">
            <a:extLst>
              <a:ext uri="{FF2B5EF4-FFF2-40B4-BE49-F238E27FC236}">
                <a16:creationId xmlns:a16="http://schemas.microsoft.com/office/drawing/2014/main" id="{B0FDF26E-BB29-4FA8-BC9D-A599AF037CA9}"/>
              </a:ext>
            </a:extLst>
          </p:cNvPr>
          <p:cNvGrpSpPr/>
          <p:nvPr/>
        </p:nvGrpSpPr>
        <p:grpSpPr>
          <a:xfrm>
            <a:off x="1032124" y="3861048"/>
            <a:ext cx="7079752" cy="2376264"/>
            <a:chOff x="948632" y="3140968"/>
            <a:chExt cx="7079752" cy="2376264"/>
          </a:xfrm>
        </p:grpSpPr>
        <p:sp>
          <p:nvSpPr>
            <p:cNvPr id="39" name="Pil: nedåt 38">
              <a:extLst>
                <a:ext uri="{FF2B5EF4-FFF2-40B4-BE49-F238E27FC236}">
                  <a16:creationId xmlns:a16="http://schemas.microsoft.com/office/drawing/2014/main" id="{A418735D-DF0E-4B14-8DB6-13195A3C07EC}"/>
                </a:ext>
              </a:extLst>
            </p:cNvPr>
            <p:cNvSpPr/>
            <p:nvPr/>
          </p:nvSpPr>
          <p:spPr>
            <a:xfrm>
              <a:off x="2209265" y="4988854"/>
              <a:ext cx="102409" cy="79892"/>
            </a:xfrm>
            <a:prstGeom prst="downArrow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48000">
                  <a:schemeClr val="accent1">
                    <a:tint val="44500"/>
                    <a:satMod val="160000"/>
                    <a:alpha val="85000"/>
                    <a:lumMod val="85000"/>
                    <a:lumOff val="1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0" name="Pil: sparr 39">
              <a:extLst>
                <a:ext uri="{FF2B5EF4-FFF2-40B4-BE49-F238E27FC236}">
                  <a16:creationId xmlns:a16="http://schemas.microsoft.com/office/drawing/2014/main" id="{A8E0851A-0A69-4691-8888-22C677912DD8}"/>
                </a:ext>
              </a:extLst>
            </p:cNvPr>
            <p:cNvSpPr/>
            <p:nvPr/>
          </p:nvSpPr>
          <p:spPr>
            <a:xfrm>
              <a:off x="948632" y="3140968"/>
              <a:ext cx="1580883" cy="645731"/>
            </a:xfrm>
            <a:prstGeom prst="chevron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48000">
                  <a:schemeClr val="accent1">
                    <a:tint val="44500"/>
                    <a:satMod val="160000"/>
                    <a:alpha val="85000"/>
                    <a:lumMod val="85000"/>
                    <a:lumOff val="1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sv-SE" sz="1200" dirty="0">
                  <a:solidFill>
                    <a:schemeClr val="tx1"/>
                  </a:solidFill>
                </a:rPr>
                <a:t>Annonsering</a:t>
              </a:r>
            </a:p>
          </p:txBody>
        </p:sp>
        <p:sp>
          <p:nvSpPr>
            <p:cNvPr id="41" name="Pil: sparr 40">
              <a:extLst>
                <a:ext uri="{FF2B5EF4-FFF2-40B4-BE49-F238E27FC236}">
                  <a16:creationId xmlns:a16="http://schemas.microsoft.com/office/drawing/2014/main" id="{DADA726A-2380-4842-BD2F-1CC55541FE89}"/>
                </a:ext>
              </a:extLst>
            </p:cNvPr>
            <p:cNvSpPr/>
            <p:nvPr/>
          </p:nvSpPr>
          <p:spPr>
            <a:xfrm>
              <a:off x="2318785" y="3144343"/>
              <a:ext cx="1580883" cy="645731"/>
            </a:xfrm>
            <a:prstGeom prst="chevron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48000">
                  <a:schemeClr val="accent1">
                    <a:tint val="44500"/>
                    <a:satMod val="160000"/>
                    <a:alpha val="85000"/>
                    <a:lumMod val="85000"/>
                    <a:lumOff val="1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sv-SE" sz="1200" dirty="0">
                  <a:solidFill>
                    <a:schemeClr val="tx1"/>
                  </a:solidFill>
                </a:rPr>
                <a:t>Ansöknings-tid, ev. frågor &amp; svar</a:t>
              </a:r>
            </a:p>
          </p:txBody>
        </p:sp>
        <p:sp>
          <p:nvSpPr>
            <p:cNvPr id="42" name="Pil: sparr 41">
              <a:extLst>
                <a:ext uri="{FF2B5EF4-FFF2-40B4-BE49-F238E27FC236}">
                  <a16:creationId xmlns:a16="http://schemas.microsoft.com/office/drawing/2014/main" id="{FA82198C-2D19-48D2-A5D2-37A1B240B9C3}"/>
                </a:ext>
              </a:extLst>
            </p:cNvPr>
            <p:cNvSpPr/>
            <p:nvPr/>
          </p:nvSpPr>
          <p:spPr>
            <a:xfrm>
              <a:off x="5059091" y="3163999"/>
              <a:ext cx="1580884" cy="632645"/>
            </a:xfrm>
            <a:prstGeom prst="chevron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48000">
                  <a:schemeClr val="accent1">
                    <a:tint val="44500"/>
                    <a:satMod val="160000"/>
                    <a:alpha val="85000"/>
                    <a:lumMod val="85000"/>
                    <a:lumOff val="1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sv-SE" sz="1200" dirty="0">
                  <a:solidFill>
                    <a:schemeClr val="tx1"/>
                  </a:solidFill>
                </a:rPr>
                <a:t>Ev. förtydligande</a:t>
              </a:r>
            </a:p>
          </p:txBody>
        </p:sp>
        <p:sp>
          <p:nvSpPr>
            <p:cNvPr id="43" name="Pil: sparr 42">
              <a:extLst>
                <a:ext uri="{FF2B5EF4-FFF2-40B4-BE49-F238E27FC236}">
                  <a16:creationId xmlns:a16="http://schemas.microsoft.com/office/drawing/2014/main" id="{181CDCE6-CD69-4603-AB60-B88DA82D58FA}"/>
                </a:ext>
              </a:extLst>
            </p:cNvPr>
            <p:cNvSpPr/>
            <p:nvPr/>
          </p:nvSpPr>
          <p:spPr>
            <a:xfrm>
              <a:off x="3688938" y="3158226"/>
              <a:ext cx="1580883" cy="645731"/>
            </a:xfrm>
            <a:prstGeom prst="chevron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48000">
                  <a:schemeClr val="accent1">
                    <a:tint val="44500"/>
                    <a:satMod val="160000"/>
                    <a:alpha val="85000"/>
                    <a:lumMod val="85000"/>
                    <a:lumOff val="1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sv-SE" sz="1200" dirty="0">
                  <a:solidFill>
                    <a:schemeClr val="tx1"/>
                  </a:solidFill>
                </a:rPr>
                <a:t>Ansökningar inkommer</a:t>
              </a:r>
            </a:p>
          </p:txBody>
        </p:sp>
        <p:sp>
          <p:nvSpPr>
            <p:cNvPr id="44" name="Pil: sparr 43">
              <a:extLst>
                <a:ext uri="{FF2B5EF4-FFF2-40B4-BE49-F238E27FC236}">
                  <a16:creationId xmlns:a16="http://schemas.microsoft.com/office/drawing/2014/main" id="{F0ABA70D-ED0A-465D-80C9-80A44B7C53ED}"/>
                </a:ext>
              </a:extLst>
            </p:cNvPr>
            <p:cNvSpPr/>
            <p:nvPr/>
          </p:nvSpPr>
          <p:spPr>
            <a:xfrm>
              <a:off x="6429245" y="3172027"/>
              <a:ext cx="1580883" cy="645731"/>
            </a:xfrm>
            <a:prstGeom prst="chevron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48000">
                  <a:schemeClr val="accent1">
                    <a:tint val="44500"/>
                    <a:satMod val="160000"/>
                    <a:alpha val="85000"/>
                    <a:lumMod val="85000"/>
                    <a:lumOff val="1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sv-SE" sz="1200" dirty="0">
                  <a:solidFill>
                    <a:schemeClr val="tx1"/>
                  </a:solidFill>
                </a:rPr>
                <a:t>Kvalificering</a:t>
              </a:r>
            </a:p>
          </p:txBody>
        </p:sp>
        <p:sp>
          <p:nvSpPr>
            <p:cNvPr id="45" name="Pil: sparr 44">
              <a:extLst>
                <a:ext uri="{FF2B5EF4-FFF2-40B4-BE49-F238E27FC236}">
                  <a16:creationId xmlns:a16="http://schemas.microsoft.com/office/drawing/2014/main" id="{71285BA1-4A48-41EB-98BA-A3285C0EB25A}"/>
                </a:ext>
              </a:extLst>
            </p:cNvPr>
            <p:cNvSpPr/>
            <p:nvPr/>
          </p:nvSpPr>
          <p:spPr>
            <a:xfrm>
              <a:off x="957820" y="3992406"/>
              <a:ext cx="1580883" cy="645731"/>
            </a:xfrm>
            <a:prstGeom prst="chevron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48000">
                  <a:schemeClr val="accent1">
                    <a:tint val="44500"/>
                    <a:satMod val="160000"/>
                    <a:alpha val="85000"/>
                    <a:lumMod val="85000"/>
                    <a:lumOff val="1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sv-SE" sz="1200" dirty="0">
                  <a:solidFill>
                    <a:schemeClr val="tx1"/>
                  </a:solidFill>
                </a:rPr>
                <a:t>Ev. selektering</a:t>
              </a:r>
            </a:p>
          </p:txBody>
        </p:sp>
        <p:sp>
          <p:nvSpPr>
            <p:cNvPr id="46" name="Pil: sparr 45">
              <a:extLst>
                <a:ext uri="{FF2B5EF4-FFF2-40B4-BE49-F238E27FC236}">
                  <a16:creationId xmlns:a16="http://schemas.microsoft.com/office/drawing/2014/main" id="{5C2BB5BB-4DDB-48D5-B567-765AF78309C3}"/>
                </a:ext>
              </a:extLst>
            </p:cNvPr>
            <p:cNvSpPr/>
            <p:nvPr/>
          </p:nvSpPr>
          <p:spPr>
            <a:xfrm>
              <a:off x="2340039" y="3989884"/>
              <a:ext cx="1580883" cy="645731"/>
            </a:xfrm>
            <a:prstGeom prst="chevron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48000">
                  <a:schemeClr val="accent1">
                    <a:tint val="44500"/>
                    <a:satMod val="160000"/>
                    <a:alpha val="85000"/>
                    <a:lumMod val="85000"/>
                    <a:lumOff val="1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sv-SE" sz="1200" b="1" dirty="0">
                  <a:solidFill>
                    <a:srgbClr val="FF0000"/>
                  </a:solidFill>
                </a:rPr>
                <a:t>Förfrågnings-underlag skickas ut</a:t>
              </a:r>
            </a:p>
          </p:txBody>
        </p:sp>
        <p:sp>
          <p:nvSpPr>
            <p:cNvPr id="47" name="Pil: sparr 46">
              <a:extLst>
                <a:ext uri="{FF2B5EF4-FFF2-40B4-BE49-F238E27FC236}">
                  <a16:creationId xmlns:a16="http://schemas.microsoft.com/office/drawing/2014/main" id="{A1796363-A725-4D39-9B27-41741D68D90B}"/>
                </a:ext>
              </a:extLst>
            </p:cNvPr>
            <p:cNvSpPr/>
            <p:nvPr/>
          </p:nvSpPr>
          <p:spPr>
            <a:xfrm>
              <a:off x="3714755" y="4004773"/>
              <a:ext cx="1580883" cy="645731"/>
            </a:xfrm>
            <a:prstGeom prst="chevron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48000">
                  <a:schemeClr val="accent1">
                    <a:tint val="44500"/>
                    <a:satMod val="160000"/>
                    <a:alpha val="85000"/>
                    <a:lumMod val="85000"/>
                    <a:lumOff val="1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sv-SE" sz="1200" b="1" dirty="0">
                  <a:solidFill>
                    <a:srgbClr val="FF0000"/>
                  </a:solidFill>
                </a:rPr>
                <a:t>Anbudstid, ev. frågor och svar</a:t>
              </a:r>
            </a:p>
          </p:txBody>
        </p:sp>
        <p:sp>
          <p:nvSpPr>
            <p:cNvPr id="48" name="Pil: sparr 47">
              <a:extLst>
                <a:ext uri="{FF2B5EF4-FFF2-40B4-BE49-F238E27FC236}">
                  <a16:creationId xmlns:a16="http://schemas.microsoft.com/office/drawing/2014/main" id="{6AC91B1A-CF88-443B-92C5-89293059B48C}"/>
                </a:ext>
              </a:extLst>
            </p:cNvPr>
            <p:cNvSpPr/>
            <p:nvPr/>
          </p:nvSpPr>
          <p:spPr>
            <a:xfrm>
              <a:off x="5089471" y="4005521"/>
              <a:ext cx="1580883" cy="645731"/>
            </a:xfrm>
            <a:prstGeom prst="chevron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48000">
                  <a:schemeClr val="accent1">
                    <a:tint val="44500"/>
                    <a:satMod val="160000"/>
                    <a:alpha val="85000"/>
                    <a:lumMod val="85000"/>
                    <a:lumOff val="1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sv-SE" sz="1200" b="1" dirty="0">
                  <a:solidFill>
                    <a:srgbClr val="FF0000"/>
                  </a:solidFill>
                </a:rPr>
                <a:t>Anbud inkommer</a:t>
              </a:r>
            </a:p>
          </p:txBody>
        </p:sp>
        <p:sp>
          <p:nvSpPr>
            <p:cNvPr id="49" name="Pil: sparr 48">
              <a:extLst>
                <a:ext uri="{FF2B5EF4-FFF2-40B4-BE49-F238E27FC236}">
                  <a16:creationId xmlns:a16="http://schemas.microsoft.com/office/drawing/2014/main" id="{6CFF4E06-6A30-40E3-A16A-05A844C888BB}"/>
                </a:ext>
              </a:extLst>
            </p:cNvPr>
            <p:cNvSpPr/>
            <p:nvPr/>
          </p:nvSpPr>
          <p:spPr>
            <a:xfrm>
              <a:off x="6447501" y="4010705"/>
              <a:ext cx="1580883" cy="645731"/>
            </a:xfrm>
            <a:prstGeom prst="chevron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48000">
                  <a:schemeClr val="accent1">
                    <a:tint val="44500"/>
                    <a:satMod val="160000"/>
                    <a:alpha val="85000"/>
                    <a:lumMod val="85000"/>
                    <a:lumOff val="1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sv-SE" sz="1200" b="1" dirty="0">
                  <a:solidFill>
                    <a:srgbClr val="FF0000"/>
                  </a:solidFill>
                </a:rPr>
                <a:t>Ev. anbuds-presentation</a:t>
              </a:r>
            </a:p>
          </p:txBody>
        </p:sp>
        <p:sp>
          <p:nvSpPr>
            <p:cNvPr id="50" name="Pil: sparr 49">
              <a:extLst>
                <a:ext uri="{FF2B5EF4-FFF2-40B4-BE49-F238E27FC236}">
                  <a16:creationId xmlns:a16="http://schemas.microsoft.com/office/drawing/2014/main" id="{E99EF5AF-BB94-4E48-BDCF-F212E7E6B7B9}"/>
                </a:ext>
              </a:extLst>
            </p:cNvPr>
            <p:cNvSpPr/>
            <p:nvPr/>
          </p:nvSpPr>
          <p:spPr>
            <a:xfrm>
              <a:off x="948632" y="4846186"/>
              <a:ext cx="1896803" cy="645731"/>
            </a:xfrm>
            <a:prstGeom prst="chevron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48000">
                  <a:schemeClr val="accent1">
                    <a:tint val="44500"/>
                    <a:satMod val="160000"/>
                    <a:alpha val="85000"/>
                    <a:lumMod val="85000"/>
                    <a:lumOff val="1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sv-SE" sz="1200" b="1" dirty="0">
                  <a:solidFill>
                    <a:srgbClr val="FF0000"/>
                  </a:solidFill>
                </a:rPr>
                <a:t>Ev. förtydliganden</a:t>
              </a:r>
            </a:p>
          </p:txBody>
        </p:sp>
        <p:sp>
          <p:nvSpPr>
            <p:cNvPr id="51" name="Pil: sparr 50">
              <a:extLst>
                <a:ext uri="{FF2B5EF4-FFF2-40B4-BE49-F238E27FC236}">
                  <a16:creationId xmlns:a16="http://schemas.microsoft.com/office/drawing/2014/main" id="{321FF9CE-FE58-4535-8E12-023FB426D284}"/>
                </a:ext>
              </a:extLst>
            </p:cNvPr>
            <p:cNvSpPr/>
            <p:nvPr/>
          </p:nvSpPr>
          <p:spPr>
            <a:xfrm>
              <a:off x="2648936" y="4849023"/>
              <a:ext cx="1896803" cy="645731"/>
            </a:xfrm>
            <a:prstGeom prst="chevron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48000">
                  <a:schemeClr val="accent1">
                    <a:tint val="44500"/>
                    <a:satMod val="160000"/>
                    <a:alpha val="85000"/>
                    <a:lumMod val="85000"/>
                    <a:lumOff val="1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sv-SE" sz="1200" b="1" dirty="0">
                  <a:solidFill>
                    <a:srgbClr val="FF0000"/>
                  </a:solidFill>
                </a:rPr>
                <a:t>Ev. förhandlingar (om tillåtet)</a:t>
              </a:r>
            </a:p>
          </p:txBody>
        </p:sp>
        <p:sp>
          <p:nvSpPr>
            <p:cNvPr id="52" name="Pil: sparr 51">
              <a:extLst>
                <a:ext uri="{FF2B5EF4-FFF2-40B4-BE49-F238E27FC236}">
                  <a16:creationId xmlns:a16="http://schemas.microsoft.com/office/drawing/2014/main" id="{A5D76243-664C-494D-A50C-6047E015823F}"/>
                </a:ext>
              </a:extLst>
            </p:cNvPr>
            <p:cNvSpPr/>
            <p:nvPr/>
          </p:nvSpPr>
          <p:spPr>
            <a:xfrm>
              <a:off x="4377128" y="4863912"/>
              <a:ext cx="1896803" cy="645731"/>
            </a:xfrm>
            <a:prstGeom prst="chevron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48000">
                  <a:schemeClr val="accent1">
                    <a:tint val="44500"/>
                    <a:satMod val="160000"/>
                    <a:alpha val="85000"/>
                    <a:lumMod val="85000"/>
                    <a:lumOff val="1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sv-SE" sz="1200" dirty="0">
                  <a:solidFill>
                    <a:schemeClr val="tx1"/>
                  </a:solidFill>
                </a:rPr>
                <a:t>Tilldelning</a:t>
              </a:r>
            </a:p>
          </p:txBody>
        </p:sp>
        <p:sp>
          <p:nvSpPr>
            <p:cNvPr id="53" name="Pil: sparr 52">
              <a:extLst>
                <a:ext uri="{FF2B5EF4-FFF2-40B4-BE49-F238E27FC236}">
                  <a16:creationId xmlns:a16="http://schemas.microsoft.com/office/drawing/2014/main" id="{9F311AA1-01F5-4A3D-A35C-8B3E99A1D2AE}"/>
                </a:ext>
              </a:extLst>
            </p:cNvPr>
            <p:cNvSpPr/>
            <p:nvPr/>
          </p:nvSpPr>
          <p:spPr>
            <a:xfrm>
              <a:off x="6105320" y="4871501"/>
              <a:ext cx="1896803" cy="645731"/>
            </a:xfrm>
            <a:prstGeom prst="chevron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48000">
                  <a:schemeClr val="accent1">
                    <a:tint val="44500"/>
                    <a:satMod val="160000"/>
                    <a:alpha val="85000"/>
                    <a:lumMod val="85000"/>
                    <a:lumOff val="1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sv-SE" sz="1200" dirty="0">
                  <a:solidFill>
                    <a:schemeClr val="tx1"/>
                  </a:solidFill>
                </a:rPr>
                <a:t>Kontrakts-tecknande</a:t>
              </a:r>
            </a:p>
          </p:txBody>
        </p:sp>
      </p:grpSp>
      <p:sp>
        <p:nvSpPr>
          <p:cNvPr id="60" name="Pratbubbla: oval 59">
            <a:extLst>
              <a:ext uri="{FF2B5EF4-FFF2-40B4-BE49-F238E27FC236}">
                <a16:creationId xmlns:a16="http://schemas.microsoft.com/office/drawing/2014/main" id="{43EF0E2D-9FEC-4DF4-BD53-41D475F81CCF}"/>
              </a:ext>
            </a:extLst>
          </p:cNvPr>
          <p:cNvSpPr/>
          <p:nvPr/>
        </p:nvSpPr>
        <p:spPr>
          <a:xfrm>
            <a:off x="0" y="3436503"/>
            <a:ext cx="1280740" cy="480169"/>
          </a:xfrm>
          <a:prstGeom prst="wedgeEllipseCallout">
            <a:avLst>
              <a:gd name="adj1" fmla="val 132714"/>
              <a:gd name="adj2" fmla="val 36454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Dialog - tredje steget</a:t>
            </a:r>
          </a:p>
        </p:txBody>
      </p:sp>
      <p:cxnSp>
        <p:nvCxnSpPr>
          <p:cNvPr id="62" name="Rak koppling 61">
            <a:extLst>
              <a:ext uri="{FF2B5EF4-FFF2-40B4-BE49-F238E27FC236}">
                <a16:creationId xmlns:a16="http://schemas.microsoft.com/office/drawing/2014/main" id="{C91A7BDC-E400-42F8-90FA-6D7C032CEC97}"/>
              </a:ext>
            </a:extLst>
          </p:cNvPr>
          <p:cNvCxnSpPr>
            <a:cxnSpLocks/>
          </p:cNvCxnSpPr>
          <p:nvPr/>
        </p:nvCxnSpPr>
        <p:spPr>
          <a:xfrm>
            <a:off x="2339752" y="4537838"/>
            <a:ext cx="0" cy="1870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83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68FE2188-AB57-4587-8D4F-005721E0B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Förfrågningsunderlag (FU)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1F0525-3267-4D7C-922A-30916D7F7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Följande avsnitt är vanliga:</a:t>
            </a:r>
          </a:p>
          <a:p>
            <a:pPr marL="457200" lvl="1" indent="-457200">
              <a:buFont typeface="+mj-lt"/>
              <a:buAutoNum type="arabicPeriod"/>
            </a:pPr>
            <a:r>
              <a:rPr lang="sv-SE" dirty="0"/>
              <a:t>Allmän orientering om upphandlingen</a:t>
            </a:r>
          </a:p>
          <a:p>
            <a:pPr marL="457200" lvl="1" indent="-457200">
              <a:buFont typeface="+mj-lt"/>
              <a:buAutoNum type="arabicPeriod"/>
            </a:pPr>
            <a:r>
              <a:rPr lang="sv-SE" dirty="0"/>
              <a:t>Administrativa villkor för upphandlingens genomförande</a:t>
            </a:r>
          </a:p>
          <a:p>
            <a:pPr marL="457200" lvl="1" indent="-457200">
              <a:buFont typeface="+mj-lt"/>
              <a:buAutoNum type="arabicPeriod"/>
            </a:pPr>
            <a:r>
              <a:rPr lang="sv-SE" dirty="0"/>
              <a:t>Krav på leverantören, uteslutningsgrunder</a:t>
            </a:r>
          </a:p>
          <a:p>
            <a:pPr marL="457200" lvl="1" indent="-457200">
              <a:buFont typeface="+mj-lt"/>
              <a:buAutoNum type="arabicPeriod"/>
            </a:pPr>
            <a:r>
              <a:rPr lang="sv-SE" dirty="0"/>
              <a:t>Krav på varan eller tjänsten</a:t>
            </a:r>
          </a:p>
          <a:p>
            <a:pPr marL="709613" lvl="2" indent="-260350"/>
            <a:r>
              <a:rPr lang="sv-SE" dirty="0"/>
              <a:t>Teknisk specifikation eller kravspecifikation</a:t>
            </a:r>
          </a:p>
          <a:p>
            <a:pPr marL="457200" lvl="1" indent="-457200">
              <a:buFont typeface="+mj-lt"/>
              <a:buAutoNum type="arabicPeriod"/>
            </a:pPr>
            <a:r>
              <a:rPr lang="sv-SE" dirty="0"/>
              <a:t>Anbudsutvärdering och tilldelningskriterier</a:t>
            </a:r>
          </a:p>
          <a:p>
            <a:pPr marL="709613" lvl="2" indent="-260350"/>
            <a:r>
              <a:rPr lang="sv-SE" dirty="0"/>
              <a:t> Lägst pris eller ekonomiskt mest fördelaktigt</a:t>
            </a:r>
          </a:p>
          <a:p>
            <a:pPr marL="457200" lvl="1" indent="-457200">
              <a:buFont typeface="+mj-lt"/>
              <a:buAutoNum type="arabicPeriod"/>
            </a:pPr>
            <a:r>
              <a:rPr lang="sv-SE" dirty="0"/>
              <a:t>Kommersiella villkor.</a:t>
            </a:r>
          </a:p>
          <a:p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B47E439-5440-4389-843B-73A4BEBD76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/>
              <a:t>2020-03-25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BA4650B-D1D0-4982-A8D2-912296589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Lektion 2: Europeiska upphandlingar – Anbudsskrivning</a:t>
            </a:r>
            <a:endParaRPr lang="sv-SE" dirty="0"/>
          </a:p>
        </p:txBody>
      </p:sp>
      <p:sp>
        <p:nvSpPr>
          <p:cNvPr id="13" name="Pil: sparr 12">
            <a:extLst>
              <a:ext uri="{FF2B5EF4-FFF2-40B4-BE49-F238E27FC236}">
                <a16:creationId xmlns:a16="http://schemas.microsoft.com/office/drawing/2014/main" id="{389447CE-91DE-4578-ADF3-6BDE402347F4}"/>
              </a:ext>
            </a:extLst>
          </p:cNvPr>
          <p:cNvSpPr/>
          <p:nvPr/>
        </p:nvSpPr>
        <p:spPr>
          <a:xfrm>
            <a:off x="7105917" y="6075744"/>
            <a:ext cx="1580883" cy="645731"/>
          </a:xfrm>
          <a:prstGeom prst="chevr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8000">
                <a:schemeClr val="accent1">
                  <a:tint val="44500"/>
                  <a:satMod val="160000"/>
                  <a:alpha val="85000"/>
                  <a:lumMod val="85000"/>
                  <a:lumOff val="1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b="1" dirty="0">
                <a:solidFill>
                  <a:srgbClr val="FF0000"/>
                </a:solidFill>
              </a:rPr>
              <a:t>Förfrågnings-underlag skickas ut</a:t>
            </a:r>
          </a:p>
        </p:txBody>
      </p:sp>
    </p:spTree>
    <p:extLst>
      <p:ext uri="{BB962C8B-B14F-4D97-AF65-F5344CB8AC3E}">
        <p14:creationId xmlns:p14="http://schemas.microsoft.com/office/powerpoint/2010/main" val="394926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11B6F401-725E-46D1-8633-748B5CB5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Avsnitt 1 och 2 (FU)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85D6FA91-18AD-4024-877A-4DE4C205B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1. Allmän orientering - </a:t>
            </a:r>
            <a:r>
              <a:rPr lang="sv-SE" b="0" dirty="0"/>
              <a:t>En överblick över upphandlingen</a:t>
            </a:r>
          </a:p>
          <a:p>
            <a:pPr lvl="1"/>
            <a:r>
              <a:rPr lang="sv-SE" b="0" dirty="0"/>
              <a:t>Följande uppgifter ingår</a:t>
            </a:r>
          </a:p>
          <a:p>
            <a:pPr lvl="2"/>
            <a:r>
              <a:rPr lang="sv-SE" dirty="0"/>
              <a:t>B</a:t>
            </a:r>
            <a:r>
              <a:rPr lang="sv-SE" b="0" dirty="0"/>
              <a:t>eskrivning av upphandlingen, myndighet, referens och genomförande</a:t>
            </a:r>
          </a:p>
          <a:p>
            <a:pPr lvl="2"/>
            <a:r>
              <a:rPr lang="sv-SE" b="0" dirty="0"/>
              <a:t>Beskrivning av varan eller tjänsten som upphandlas och ev. </a:t>
            </a:r>
            <a:r>
              <a:rPr lang="sv-SE" dirty="0"/>
              <a:t>o</a:t>
            </a:r>
            <a:r>
              <a:rPr lang="sv-SE" b="0" dirty="0"/>
              <a:t>ptioner</a:t>
            </a:r>
          </a:p>
          <a:p>
            <a:r>
              <a:rPr lang="sv-SE" dirty="0"/>
              <a:t>2. Administrativa villkor - </a:t>
            </a:r>
            <a:r>
              <a:rPr lang="sv-SE" b="0" dirty="0"/>
              <a:t>Krav på upphandlingens formella delar</a:t>
            </a:r>
          </a:p>
          <a:p>
            <a:pPr lvl="1"/>
            <a:r>
              <a:rPr lang="sv-SE" b="0" dirty="0"/>
              <a:t>Följande uppgifter ingår</a:t>
            </a:r>
          </a:p>
          <a:p>
            <a:pPr lvl="2"/>
            <a:r>
              <a:rPr lang="sv-SE" b="0" dirty="0"/>
              <a:t>Upphandlingsförfarande</a:t>
            </a:r>
          </a:p>
          <a:p>
            <a:pPr lvl="2"/>
            <a:r>
              <a:rPr lang="sv-SE" b="0" dirty="0">
                <a:solidFill>
                  <a:srgbClr val="0070C0"/>
                </a:solidFill>
              </a:rPr>
              <a:t>Hantering avseende frågor och svar</a:t>
            </a:r>
          </a:p>
          <a:p>
            <a:pPr lvl="3"/>
            <a:r>
              <a:rPr lang="sv-SE" dirty="0"/>
              <a:t>Sista dag för frågor och hur frågor får ställas</a:t>
            </a:r>
          </a:p>
          <a:p>
            <a:pPr lvl="3"/>
            <a:r>
              <a:rPr lang="sv-SE" dirty="0">
                <a:solidFill>
                  <a:srgbClr val="0070C0"/>
                </a:solidFill>
              </a:rPr>
              <a:t>Normalt sker det via ett anbudssystem t.ex. </a:t>
            </a:r>
            <a:r>
              <a:rPr lang="sv-SE" dirty="0" err="1">
                <a:solidFill>
                  <a:srgbClr val="0070C0"/>
                </a:solidFill>
              </a:rPr>
              <a:t>Tendsign</a:t>
            </a:r>
            <a:endParaRPr lang="sv-SE" b="0" dirty="0">
              <a:solidFill>
                <a:srgbClr val="0070C0"/>
              </a:solidFill>
            </a:endParaRPr>
          </a:p>
          <a:p>
            <a:pPr lvl="2"/>
            <a:r>
              <a:rPr lang="sv-SE" b="0" dirty="0"/>
              <a:t>Förutsättningar för anbudsinlämningen </a:t>
            </a:r>
          </a:p>
          <a:p>
            <a:pPr lvl="3"/>
            <a:r>
              <a:rPr lang="sv-SE" dirty="0"/>
              <a:t>A</a:t>
            </a:r>
            <a:r>
              <a:rPr lang="sv-SE" b="0" dirty="0"/>
              <a:t>nbudets form, innehåll, språk, inlämningsanvisningar, giltighetstid, tilldelningsbeslut och sekretess</a:t>
            </a:r>
          </a:p>
          <a:p>
            <a:r>
              <a:rPr lang="sv-SE" b="0" dirty="0"/>
              <a:t>.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81DEAF7-5D6B-49BA-9B10-68AB27F02B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/>
              <a:t>2020-03-25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E0D647F-8CB6-4DC7-A337-6707AF3DDF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Lektion 2: Europeiska upphandlingar – Anbudsskrivning</a:t>
            </a:r>
            <a:endParaRPr lang="sv-SE" dirty="0"/>
          </a:p>
        </p:txBody>
      </p:sp>
      <p:sp>
        <p:nvSpPr>
          <p:cNvPr id="9" name="Pil: sparr 8">
            <a:extLst>
              <a:ext uri="{FF2B5EF4-FFF2-40B4-BE49-F238E27FC236}">
                <a16:creationId xmlns:a16="http://schemas.microsoft.com/office/drawing/2014/main" id="{3C377F3A-4B89-4387-B881-352DB17683EF}"/>
              </a:ext>
            </a:extLst>
          </p:cNvPr>
          <p:cNvSpPr/>
          <p:nvPr/>
        </p:nvSpPr>
        <p:spPr>
          <a:xfrm>
            <a:off x="7103052" y="6075744"/>
            <a:ext cx="1580883" cy="645731"/>
          </a:xfrm>
          <a:prstGeom prst="chevr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8000">
                <a:schemeClr val="accent1">
                  <a:tint val="44500"/>
                  <a:satMod val="160000"/>
                  <a:alpha val="85000"/>
                  <a:lumMod val="85000"/>
                  <a:lumOff val="1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b="1" dirty="0">
                <a:solidFill>
                  <a:srgbClr val="FF0000"/>
                </a:solidFill>
              </a:rPr>
              <a:t>Förfrågnings-underlag skickas ut</a:t>
            </a:r>
          </a:p>
        </p:txBody>
      </p:sp>
    </p:spTree>
    <p:extLst>
      <p:ext uri="{BB962C8B-B14F-4D97-AF65-F5344CB8AC3E}">
        <p14:creationId xmlns:p14="http://schemas.microsoft.com/office/powerpoint/2010/main" val="381922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BC6B41B-7073-41E5-8857-22A5926FE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Avsnitt 3 (FU)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DE6208-7CB5-4C5D-A89A-1B31AAC8C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2898"/>
            <a:ext cx="8229600" cy="5300438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3. Uteslutningsgrunder och krav</a:t>
            </a:r>
          </a:p>
          <a:p>
            <a:pPr lvl="1"/>
            <a:r>
              <a:rPr lang="sv-SE" dirty="0"/>
              <a:t>Enligt ESPD ska eller får uteslutning ske, t.ex. när företaget begått grov ekonomisk brottslighet, gått i konkurs eller inte har betalat skatt och socialförsäkringsavgifter. </a:t>
            </a:r>
          </a:p>
          <a:p>
            <a:pPr lvl="2"/>
            <a:r>
              <a:rPr lang="sv-SE" dirty="0">
                <a:solidFill>
                  <a:srgbClr val="0070C0"/>
                </a:solidFill>
              </a:rPr>
              <a:t>Normalt krävs ingen sådan dokumentation i FU utan myndigheten hämtar uppgifterna från t.ex. Skatteverket </a:t>
            </a:r>
          </a:p>
          <a:p>
            <a:pPr lvl="1"/>
            <a:r>
              <a:rPr lang="sv-SE" dirty="0"/>
              <a:t>Följande uppgifter ingår:</a:t>
            </a:r>
          </a:p>
          <a:p>
            <a:pPr lvl="2"/>
            <a:r>
              <a:rPr lang="sv-SE" dirty="0"/>
              <a:t>Obligatoriska och frivilliga uteslutningsgrunderna (självdeklaration)</a:t>
            </a:r>
          </a:p>
          <a:p>
            <a:pPr lvl="2"/>
            <a:r>
              <a:rPr lang="sv-SE" dirty="0"/>
              <a:t>Förmågan att kunna leverera den vara eller utföra efterfrågad tjänst</a:t>
            </a:r>
          </a:p>
          <a:p>
            <a:pPr lvl="1"/>
            <a:r>
              <a:rPr lang="sv-SE" dirty="0"/>
              <a:t>Om man inte uppfyller ovan uppgifter får man inte tilldelas avtalet.</a:t>
            </a:r>
          </a:p>
          <a:p>
            <a:pPr lvl="2"/>
            <a:r>
              <a:rPr lang="sv-SE" dirty="0"/>
              <a:t>Ett undantag är om leverantören uppfyller kraven genom ett annat företag (se kvalificering)</a:t>
            </a:r>
          </a:p>
          <a:p>
            <a:pPr lvl="1"/>
            <a:r>
              <a:rPr lang="sv-SE" dirty="0"/>
              <a:t>Exempel på krav är:</a:t>
            </a:r>
          </a:p>
          <a:p>
            <a:pPr lvl="2"/>
            <a:r>
              <a:rPr lang="sv-SE" dirty="0"/>
              <a:t>Teknisk och yrkesmässig kapacitet</a:t>
            </a:r>
          </a:p>
          <a:p>
            <a:pPr lvl="2"/>
            <a:r>
              <a:rPr lang="sv-SE" dirty="0"/>
              <a:t>Ekonomisk ställning</a:t>
            </a:r>
          </a:p>
          <a:p>
            <a:pPr lvl="2"/>
            <a:r>
              <a:rPr lang="sv-SE" dirty="0"/>
              <a:t>Kvalitetsledningssystem</a:t>
            </a:r>
          </a:p>
          <a:p>
            <a:pPr lvl="2"/>
            <a:r>
              <a:rPr lang="sv-SE" dirty="0"/>
              <a:t>Miljöledningssystem</a:t>
            </a:r>
          </a:p>
          <a:p>
            <a:pPr lvl="2"/>
            <a:r>
              <a:rPr lang="sv-SE" dirty="0"/>
              <a:t>Förteckning över referensuppdrag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C3C0D8-071C-468C-B7EA-ED7BAE18CC2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/>
              <a:t>2020-03-25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614BF3B-527D-48CB-B65E-D94E8B0BC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Lektion 2: Europeiska upphandlingar – Anbudsskrivning</a:t>
            </a:r>
            <a:endParaRPr lang="sv-SE" dirty="0"/>
          </a:p>
        </p:txBody>
      </p:sp>
      <p:sp>
        <p:nvSpPr>
          <p:cNvPr id="7" name="Pil: sparr 6">
            <a:extLst>
              <a:ext uri="{FF2B5EF4-FFF2-40B4-BE49-F238E27FC236}">
                <a16:creationId xmlns:a16="http://schemas.microsoft.com/office/drawing/2014/main" id="{08EFC39D-4A0C-450E-B29D-70AAE76E7191}"/>
              </a:ext>
            </a:extLst>
          </p:cNvPr>
          <p:cNvSpPr/>
          <p:nvPr/>
        </p:nvSpPr>
        <p:spPr>
          <a:xfrm>
            <a:off x="7105917" y="6075744"/>
            <a:ext cx="1580883" cy="645731"/>
          </a:xfrm>
          <a:prstGeom prst="chevr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8000">
                <a:schemeClr val="accent1">
                  <a:tint val="44500"/>
                  <a:satMod val="160000"/>
                  <a:alpha val="85000"/>
                  <a:lumMod val="85000"/>
                  <a:lumOff val="1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b="1" dirty="0">
                <a:solidFill>
                  <a:srgbClr val="FF0000"/>
                </a:solidFill>
              </a:rPr>
              <a:t>Förfrågnings-underlag skickas ut</a:t>
            </a:r>
          </a:p>
        </p:txBody>
      </p:sp>
    </p:spTree>
    <p:extLst>
      <p:ext uri="{BB962C8B-B14F-4D97-AF65-F5344CB8AC3E}">
        <p14:creationId xmlns:p14="http://schemas.microsoft.com/office/powerpoint/2010/main" val="3514902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AE82FC47-1A50-4C6D-8999-0E7AB115C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Avsnitt (FU)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5CB9C0-C326-480C-A95E-55390A969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4. Krav på varan eller tjänsten</a:t>
            </a:r>
          </a:p>
          <a:p>
            <a:pPr lvl="1"/>
            <a:r>
              <a:rPr lang="sv-SE" dirty="0"/>
              <a:t>Benämns kravspecifikation eller teknisk specifikation i FU. </a:t>
            </a:r>
          </a:p>
          <a:p>
            <a:pPr lvl="2"/>
            <a:r>
              <a:rPr lang="sv-SE" dirty="0"/>
              <a:t>Beskriver varan eller tjänsten som ska upphandlas.</a:t>
            </a:r>
          </a:p>
          <a:p>
            <a:pPr lvl="1"/>
            <a:r>
              <a:rPr lang="sv-SE" dirty="0"/>
              <a:t>Kraven utformas antingen genom …</a:t>
            </a:r>
          </a:p>
          <a:p>
            <a:pPr lvl="2"/>
            <a:r>
              <a:rPr lang="sv-SE" dirty="0"/>
              <a:t>en detaljerade specifikation för varans egenskaper eller hur tjänsten ska utföras eller …</a:t>
            </a:r>
          </a:p>
          <a:p>
            <a:pPr lvl="2"/>
            <a:r>
              <a:rPr lang="sv-SE" dirty="0"/>
              <a:t>som en funktionsbeskrivning och måluppfyllelse (utvärderingskriterier)</a:t>
            </a:r>
          </a:p>
          <a:p>
            <a:pPr lvl="1"/>
            <a:r>
              <a:rPr lang="sv-SE" dirty="0"/>
              <a:t>Den sista är oftast föremål för förhandling och utvärdering eftersom den ges ett större utrymme för beskrivning av yrkeskunskap och individuell kreativitet</a:t>
            </a:r>
          </a:p>
          <a:p>
            <a:pPr lvl="1"/>
            <a:r>
              <a:rPr lang="sv-SE" dirty="0"/>
              <a:t>Förfrågningsunderlaget innehåller alla krav på det som upphandlas. </a:t>
            </a:r>
          </a:p>
          <a:p>
            <a:pPr lvl="1"/>
            <a:r>
              <a:rPr lang="sv-SE" dirty="0"/>
              <a:t>Samtliga ställda ska-krav måste uppfyllas för att anbudet ska kunna antas</a:t>
            </a:r>
          </a:p>
          <a:p>
            <a:pPr lvl="2"/>
            <a:r>
              <a:rPr lang="sv-SE" dirty="0">
                <a:solidFill>
                  <a:srgbClr val="0070C0"/>
                </a:solidFill>
              </a:rPr>
              <a:t>Ska-krav skall uppfyllas, i övriga fall utvärdering (betygssättning)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A0827C-ED32-4E8C-9E9D-5B949B5204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/>
              <a:t>2020-03-25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3DABB2-2024-4CAA-80F6-84751FF35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Lektion 2: Europeiska upphandlingar – Anbudsskrivning</a:t>
            </a:r>
            <a:endParaRPr lang="sv-SE" dirty="0"/>
          </a:p>
        </p:txBody>
      </p:sp>
      <p:sp>
        <p:nvSpPr>
          <p:cNvPr id="6" name="Pil: sparr 5">
            <a:extLst>
              <a:ext uri="{FF2B5EF4-FFF2-40B4-BE49-F238E27FC236}">
                <a16:creationId xmlns:a16="http://schemas.microsoft.com/office/drawing/2014/main" id="{1AF58CBD-667E-452A-8EE0-92498D30F8AD}"/>
              </a:ext>
            </a:extLst>
          </p:cNvPr>
          <p:cNvSpPr/>
          <p:nvPr/>
        </p:nvSpPr>
        <p:spPr>
          <a:xfrm>
            <a:off x="7105917" y="6075744"/>
            <a:ext cx="1580883" cy="645731"/>
          </a:xfrm>
          <a:prstGeom prst="chevr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8000">
                <a:schemeClr val="accent1">
                  <a:tint val="44500"/>
                  <a:satMod val="160000"/>
                  <a:alpha val="85000"/>
                  <a:lumMod val="85000"/>
                  <a:lumOff val="1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200" b="1" dirty="0">
                <a:solidFill>
                  <a:srgbClr val="FF0000"/>
                </a:solidFill>
              </a:rPr>
              <a:t>Förfrågnings-underlag skickas ut</a:t>
            </a:r>
          </a:p>
        </p:txBody>
      </p:sp>
    </p:spTree>
    <p:extLst>
      <p:ext uri="{BB962C8B-B14F-4D97-AF65-F5344CB8AC3E}">
        <p14:creationId xmlns:p14="http://schemas.microsoft.com/office/powerpoint/2010/main" val="26197335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WUPjHUKkmEoID2BpFfJ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Y4UqCu2EStT0uombtff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JLYxTqGUOPnC7YQ31PD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Y4UqCu2EStT0uombtff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JLYxTqGUOPnC7YQ31PD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Y4UqCu2EStT0uombtff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Mn7W2470aUGbn306Z4C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tO4b0Em0qvtO3wFzi5J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9NiWEbXy0e_OUW7UHDyf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tOC5yXrEC7iKwqmBVBo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DN4OReJESubX8gonlSz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.9mmVERkumj7U31zQht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OShMaN0kuabHV4Gzwmi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fspfHPLkyVslvFiFwfR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JLYxTqGUOPnC7YQ31PD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bSTv0EFkmCi0HFI7iND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QXlyy6RUOjqfbC_4qv0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0byBX14ke5QOnc7JNwog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2640</Words>
  <Application>Microsoft Office PowerPoint</Application>
  <PresentationFormat>Bildspel på skärmen (4:3)</PresentationFormat>
  <Paragraphs>566</Paragraphs>
  <Slides>25</Slides>
  <Notes>6</Notes>
  <HiddenSlides>0</HiddenSlides>
  <MMClips>0</MMClips>
  <ScaleCrop>false</ScaleCrop>
  <HeadingPairs>
    <vt:vector size="8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</vt:lpstr>
      <vt:lpstr>Times New Roman</vt:lpstr>
      <vt:lpstr>Verdana</vt:lpstr>
      <vt:lpstr>Wingdings</vt:lpstr>
      <vt:lpstr>Office-tema</vt:lpstr>
      <vt:lpstr>think-cell Slide</vt:lpstr>
      <vt:lpstr>Stockholms Spårvägar &amp; SWERIG välkomnar till  </vt:lpstr>
      <vt:lpstr>Innehållsförteckning</vt:lpstr>
      <vt:lpstr>Offentlig upphandling</vt:lpstr>
      <vt:lpstr>Upphandlings förfarande</vt:lpstr>
      <vt:lpstr>Upphandlingsförfarande</vt:lpstr>
      <vt:lpstr>Förfrågningsunderlag (FU)</vt:lpstr>
      <vt:lpstr>Avsnitt 1 och 2 (FU)</vt:lpstr>
      <vt:lpstr>Avsnitt 3 (FU)</vt:lpstr>
      <vt:lpstr>Avsnitt (FU)</vt:lpstr>
      <vt:lpstr>Avsnitt 5 (FU)</vt:lpstr>
      <vt:lpstr>Avsnitt 3 (FU)</vt:lpstr>
      <vt:lpstr>Avsnitt 5 (FU)</vt:lpstr>
      <vt:lpstr>Avsnitt 3 (FU)</vt:lpstr>
      <vt:lpstr>Avsnitt 6 (FU)</vt:lpstr>
      <vt:lpstr>Anbud - Frågor och svar</vt:lpstr>
      <vt:lpstr>Anbud - Frågor och svar – Exempel </vt:lpstr>
      <vt:lpstr>Anbudsöppning </vt:lpstr>
      <vt:lpstr>Upphandling avbryts</vt:lpstr>
      <vt:lpstr>Anbudspresentation</vt:lpstr>
      <vt:lpstr>Rättning eller komplettering av anbud</vt:lpstr>
      <vt:lpstr>Förhandling </vt:lpstr>
      <vt:lpstr>Avtalsspärr</vt:lpstr>
      <vt:lpstr>Vanliga misstag som ofta begås</vt:lpstr>
      <vt:lpstr>Bra råd </vt:lpstr>
      <vt:lpstr>Stockholms Spårvägar  &amp; SWERIG tackar</vt:lpstr>
    </vt:vector>
  </TitlesOfParts>
  <Company>AB Stockholms Spårvägar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 AB Stockholms Spårvägar</dc:title>
  <dc:creator>Tabare Cancela;Magnus.Braxell@ss.se</dc:creator>
  <cp:lastModifiedBy>Stefan Aldborg</cp:lastModifiedBy>
  <cp:revision>551</cp:revision>
  <dcterms:created xsi:type="dcterms:W3CDTF">2011-12-07T12:09:24Z</dcterms:created>
  <dcterms:modified xsi:type="dcterms:W3CDTF">2020-03-25T11:16:53Z</dcterms:modified>
</cp:coreProperties>
</file>